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9"/>
  </p:notesMasterIdLst>
  <p:handoutMasterIdLst>
    <p:handoutMasterId r:id="rId40"/>
  </p:handoutMasterIdLst>
  <p:sldIdLst>
    <p:sldId id="258" r:id="rId2"/>
    <p:sldId id="326" r:id="rId3"/>
    <p:sldId id="418" r:id="rId4"/>
    <p:sldId id="259" r:id="rId5"/>
    <p:sldId id="322" r:id="rId6"/>
    <p:sldId id="374" r:id="rId7"/>
    <p:sldId id="422" r:id="rId8"/>
    <p:sldId id="419" r:id="rId9"/>
    <p:sldId id="423" r:id="rId10"/>
    <p:sldId id="424" r:id="rId11"/>
    <p:sldId id="425" r:id="rId12"/>
    <p:sldId id="375" r:id="rId13"/>
    <p:sldId id="426" r:id="rId14"/>
    <p:sldId id="427" r:id="rId15"/>
    <p:sldId id="379" r:id="rId16"/>
    <p:sldId id="428" r:id="rId17"/>
    <p:sldId id="429" r:id="rId18"/>
    <p:sldId id="430" r:id="rId19"/>
    <p:sldId id="432" r:id="rId20"/>
    <p:sldId id="431" r:id="rId21"/>
    <p:sldId id="435" r:id="rId22"/>
    <p:sldId id="365" r:id="rId23"/>
    <p:sldId id="439" r:id="rId24"/>
    <p:sldId id="440" r:id="rId25"/>
    <p:sldId id="359" r:id="rId26"/>
    <p:sldId id="437" r:id="rId27"/>
    <p:sldId id="436" r:id="rId28"/>
    <p:sldId id="438" r:id="rId29"/>
    <p:sldId id="387" r:id="rId30"/>
    <p:sldId id="441" r:id="rId31"/>
    <p:sldId id="442" r:id="rId32"/>
    <p:sldId id="356" r:id="rId33"/>
    <p:sldId id="433" r:id="rId34"/>
    <p:sldId id="392" r:id="rId35"/>
    <p:sldId id="355" r:id="rId36"/>
    <p:sldId id="311" r:id="rId37"/>
    <p:sldId id="357"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3" autoAdjust="0"/>
    <p:restoredTop sz="91256" autoAdjust="0"/>
  </p:normalViewPr>
  <p:slideViewPr>
    <p:cSldViewPr snapToGrid="0">
      <p:cViewPr varScale="1">
        <p:scale>
          <a:sx n="78" d="100"/>
          <a:sy n="78" d="100"/>
        </p:scale>
        <p:origin x="84" y="426"/>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668063-42BA-4B6B-AE96-49F4BD4B9394}" type="datetimeFigureOut">
              <a:rPr lang="en-US" smtClean="0"/>
              <a:pPr/>
              <a:t>9/11/2020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F71221-6FEC-48BC-97F1-778A3136EDDB}" type="slidenum">
              <a:rPr lang="en-US" smtClean="0"/>
              <a:pPr/>
              <a:t>‹#›</a:t>
            </a:fld>
            <a:endParaRPr lang="en-US"/>
          </a:p>
        </p:txBody>
      </p:sp>
    </p:spTree>
    <p:extLst>
      <p:ext uri="{BB962C8B-B14F-4D97-AF65-F5344CB8AC3E}">
        <p14:creationId xmlns:p14="http://schemas.microsoft.com/office/powerpoint/2010/main" val="3044935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43030-3359-464B-A122-5E299C42D3DB}" type="datetimeFigureOut">
              <a:rPr lang="en-US" smtClean="0"/>
              <a:pPr/>
              <a:t>9/11/2020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1DF8EB-3789-4CB9-B66D-924EDD550C1B}" type="slidenum">
              <a:rPr lang="en-US" smtClean="0"/>
              <a:pPr/>
              <a:t>‹#›</a:t>
            </a:fld>
            <a:endParaRPr lang="en-US"/>
          </a:p>
        </p:txBody>
      </p:sp>
    </p:spTree>
    <p:extLst>
      <p:ext uri="{BB962C8B-B14F-4D97-AF65-F5344CB8AC3E}">
        <p14:creationId xmlns:p14="http://schemas.microsoft.com/office/powerpoint/2010/main" val="54162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Chăm</a:t>
            </a:r>
            <a:r>
              <a:rPr lang="en-US" baseline="0" dirty="0"/>
              <a:t> </a:t>
            </a:r>
            <a:r>
              <a:rPr lang="en-US" baseline="0" dirty="0" err="1"/>
              <a:t>sóc</a:t>
            </a:r>
            <a:r>
              <a:rPr lang="en-US" baseline="0" dirty="0"/>
              <a:t> </a:t>
            </a:r>
            <a:r>
              <a:rPr lang="en-US" baseline="0" dirty="0" err="1"/>
              <a:t>Vt</a:t>
            </a:r>
            <a:r>
              <a:rPr lang="en-US" baseline="0" dirty="0"/>
              <a:t> </a:t>
            </a:r>
            <a:r>
              <a:rPr lang="en-US" baseline="0" dirty="0" err="1"/>
              <a:t>cho</a:t>
            </a:r>
            <a:r>
              <a:rPr lang="en-US" baseline="0" dirty="0"/>
              <a:t> NB </a:t>
            </a:r>
            <a:r>
              <a:rPr lang="en-US" baseline="0" dirty="0" err="1"/>
              <a:t>là</a:t>
            </a:r>
            <a:r>
              <a:rPr lang="en-US" baseline="0" dirty="0"/>
              <a:t> </a:t>
            </a:r>
            <a:r>
              <a:rPr lang="en-US" baseline="0" dirty="0" err="1"/>
              <a:t>một</a:t>
            </a:r>
            <a:r>
              <a:rPr lang="en-US" baseline="0" dirty="0"/>
              <a:t> </a:t>
            </a:r>
            <a:r>
              <a:rPr lang="en-US" baseline="0" dirty="0" err="1"/>
              <a:t>việc</a:t>
            </a:r>
            <a:r>
              <a:rPr lang="en-US" baseline="0" dirty="0"/>
              <a:t> </a:t>
            </a:r>
            <a:r>
              <a:rPr lang="en-US" baseline="0" dirty="0" err="1"/>
              <a:t>không</a:t>
            </a:r>
            <a:r>
              <a:rPr lang="en-US" baseline="0" dirty="0"/>
              <a:t> </a:t>
            </a:r>
            <a:r>
              <a:rPr lang="en-US" baseline="0" dirty="0" err="1"/>
              <a:t>thể</a:t>
            </a:r>
            <a:r>
              <a:rPr lang="en-US" baseline="0" dirty="0"/>
              <a:t> </a:t>
            </a:r>
            <a:r>
              <a:rPr lang="en-US" baseline="0" dirty="0" err="1"/>
              <a:t>thiếu</a:t>
            </a:r>
            <a:r>
              <a:rPr lang="en-US" baseline="0" dirty="0"/>
              <a:t> </a:t>
            </a:r>
            <a:r>
              <a:rPr lang="en-US" baseline="0" dirty="0" err="1"/>
              <a:t>của</a:t>
            </a:r>
            <a:r>
              <a:rPr lang="en-US" baseline="0" dirty="0"/>
              <a:t> </a:t>
            </a:r>
            <a:r>
              <a:rPr lang="en-US" baseline="0" dirty="0" err="1"/>
              <a:t>người</a:t>
            </a:r>
            <a:r>
              <a:rPr lang="en-US" baseline="0" dirty="0"/>
              <a:t> </a:t>
            </a:r>
            <a:r>
              <a:rPr lang="en-US" baseline="0" dirty="0" err="1"/>
              <a:t>điều</a:t>
            </a:r>
            <a:r>
              <a:rPr lang="en-US" baseline="0" dirty="0"/>
              <a:t> </a:t>
            </a:r>
            <a:r>
              <a:rPr lang="en-US" baseline="0" dirty="0" err="1"/>
              <a:t>dưỡng</a:t>
            </a:r>
            <a:r>
              <a:rPr lang="en-US" baseline="0" dirty="0"/>
              <a:t> </a:t>
            </a:r>
            <a:r>
              <a:rPr lang="en-US" baseline="0" dirty="0" err="1"/>
              <a:t>đối</a:t>
            </a:r>
            <a:r>
              <a:rPr lang="en-US" baseline="0" dirty="0"/>
              <a:t> </a:t>
            </a:r>
            <a:r>
              <a:rPr lang="en-US" baseline="0" dirty="0" err="1"/>
              <a:t>với</a:t>
            </a:r>
            <a:r>
              <a:rPr lang="en-US" baseline="0" dirty="0"/>
              <a:t> NB </a:t>
            </a:r>
            <a:r>
              <a:rPr lang="en-US" baseline="0" dirty="0" err="1"/>
              <a:t>sau</a:t>
            </a:r>
            <a:r>
              <a:rPr lang="en-US" baseline="0" dirty="0"/>
              <a:t> </a:t>
            </a:r>
            <a:r>
              <a:rPr lang="en-US" baseline="0" dirty="0" err="1"/>
              <a:t>phẫu</a:t>
            </a:r>
            <a:r>
              <a:rPr lang="en-US" baseline="0" dirty="0"/>
              <a:t> </a:t>
            </a:r>
            <a:r>
              <a:rPr lang="en-US" baseline="0" dirty="0" err="1"/>
              <a:t>thuật</a:t>
            </a:r>
            <a:r>
              <a:rPr lang="en-US" baseline="0" dirty="0"/>
              <a:t> hay </a:t>
            </a:r>
            <a:r>
              <a:rPr lang="en-US" baseline="0" dirty="0" err="1"/>
              <a:t>tiểu</a:t>
            </a:r>
            <a:r>
              <a:rPr lang="en-US" baseline="0" dirty="0"/>
              <a:t> </a:t>
            </a:r>
            <a:r>
              <a:rPr lang="en-US" baseline="0" dirty="0" err="1"/>
              <a:t>phẫu</a:t>
            </a:r>
            <a:r>
              <a:rPr lang="en-US" baseline="0" dirty="0"/>
              <a:t> do </a:t>
            </a:r>
            <a:r>
              <a:rPr lang="en-US" baseline="0" dirty="0" err="1"/>
              <a:t>nguyên</a:t>
            </a:r>
            <a:r>
              <a:rPr lang="en-US" baseline="0" dirty="0"/>
              <a:t> </a:t>
            </a:r>
            <a:r>
              <a:rPr lang="en-US" baseline="0" dirty="0" err="1"/>
              <a:t>nhân</a:t>
            </a:r>
            <a:r>
              <a:rPr lang="en-US" baseline="0" dirty="0"/>
              <a:t> </a:t>
            </a:r>
            <a:r>
              <a:rPr lang="en-US" baseline="0" dirty="0" err="1"/>
              <a:t>bệnh</a:t>
            </a:r>
            <a:r>
              <a:rPr lang="en-US" baseline="0" dirty="0"/>
              <a:t> </a:t>
            </a:r>
            <a:r>
              <a:rPr lang="en-US" baseline="0" dirty="0" err="1"/>
              <a:t>lý</a:t>
            </a:r>
            <a:r>
              <a:rPr lang="en-US" baseline="0" dirty="0"/>
              <a:t> hay tai </a:t>
            </a:r>
            <a:r>
              <a:rPr lang="en-US" baseline="0" dirty="0" err="1"/>
              <a:t>nạn</a:t>
            </a:r>
            <a:r>
              <a:rPr lang="en-US" baseline="0" dirty="0"/>
              <a:t>. </a:t>
            </a:r>
            <a:r>
              <a:rPr lang="en-US" baseline="0" dirty="0" err="1"/>
              <a:t>Kt</a:t>
            </a:r>
            <a:r>
              <a:rPr lang="en-US" baseline="0" dirty="0"/>
              <a:t> CSVT </a:t>
            </a:r>
            <a:r>
              <a:rPr lang="en-US" baseline="0" dirty="0" err="1"/>
              <a:t>cho</a:t>
            </a:r>
            <a:r>
              <a:rPr lang="en-US" baseline="0" dirty="0"/>
              <a:t> NB </a:t>
            </a:r>
            <a:r>
              <a:rPr lang="en-US" baseline="0" dirty="0" err="1"/>
              <a:t>nếu</a:t>
            </a:r>
            <a:r>
              <a:rPr lang="en-US" baseline="0" dirty="0"/>
              <a:t> </a:t>
            </a:r>
            <a:r>
              <a:rPr lang="en-US" baseline="0" dirty="0" err="1"/>
              <a:t>thực</a:t>
            </a:r>
            <a:r>
              <a:rPr lang="en-US" baseline="0" dirty="0"/>
              <a:t> </a:t>
            </a:r>
            <a:r>
              <a:rPr lang="en-US" baseline="0" dirty="0" err="1"/>
              <a:t>hiện</a:t>
            </a:r>
            <a:r>
              <a:rPr lang="en-US" baseline="0" dirty="0"/>
              <a:t> </a:t>
            </a:r>
            <a:r>
              <a:rPr lang="en-US" baseline="0" dirty="0" err="1"/>
              <a:t>tốt</a:t>
            </a:r>
            <a:r>
              <a:rPr lang="en-US" baseline="0" dirty="0"/>
              <a:t> </a:t>
            </a:r>
            <a:r>
              <a:rPr lang="en-US" baseline="0" dirty="0" err="1"/>
              <a:t>sẽ</a:t>
            </a:r>
            <a:r>
              <a:rPr lang="en-US" baseline="0" dirty="0"/>
              <a:t> </a:t>
            </a:r>
            <a:r>
              <a:rPr lang="en-US" baseline="0" dirty="0" err="1"/>
              <a:t>kiềm</a:t>
            </a:r>
            <a:r>
              <a:rPr lang="en-US" baseline="0" dirty="0"/>
              <a:t> </a:t>
            </a:r>
            <a:r>
              <a:rPr lang="en-US" baseline="0" dirty="0" err="1"/>
              <a:t>chế</a:t>
            </a:r>
            <a:r>
              <a:rPr lang="en-US" baseline="0" dirty="0"/>
              <a:t> </a:t>
            </a:r>
            <a:r>
              <a:rPr lang="en-US" baseline="0" dirty="0" err="1"/>
              <a:t>được</a:t>
            </a:r>
            <a:r>
              <a:rPr lang="en-US" baseline="0" dirty="0"/>
              <a:t> </a:t>
            </a:r>
            <a:r>
              <a:rPr lang="en-US" baseline="0" dirty="0" err="1"/>
              <a:t>nhiễm</a:t>
            </a:r>
            <a:r>
              <a:rPr lang="en-US" baseline="0" dirty="0"/>
              <a:t> </a:t>
            </a:r>
            <a:r>
              <a:rPr lang="en-US" baseline="0" dirty="0" err="1"/>
              <a:t>khuẩn</a:t>
            </a:r>
            <a:r>
              <a:rPr lang="en-US" baseline="0" dirty="0"/>
              <a:t> </a:t>
            </a:r>
            <a:r>
              <a:rPr lang="en-US" baseline="0" dirty="0" err="1"/>
              <a:t>thứ</a:t>
            </a:r>
            <a:r>
              <a:rPr lang="en-US" baseline="0" dirty="0"/>
              <a:t> </a:t>
            </a:r>
            <a:r>
              <a:rPr lang="en-US" baseline="0" dirty="0" err="1"/>
              <a:t>phát</a:t>
            </a:r>
            <a:r>
              <a:rPr lang="en-US" baseline="0" dirty="0"/>
              <a:t> </a:t>
            </a:r>
            <a:r>
              <a:rPr lang="en-US" baseline="0" dirty="0" err="1"/>
              <a:t>tạo</a:t>
            </a:r>
            <a:r>
              <a:rPr lang="en-US" baseline="0" dirty="0"/>
              <a:t> ĐK </a:t>
            </a:r>
            <a:r>
              <a:rPr lang="en-US" baseline="0" dirty="0" err="1"/>
              <a:t>cho</a:t>
            </a:r>
            <a:r>
              <a:rPr lang="en-US" baseline="0" dirty="0"/>
              <a:t> VT </a:t>
            </a:r>
            <a:r>
              <a:rPr lang="en-US" baseline="0" dirty="0" err="1"/>
              <a:t>nhanh</a:t>
            </a:r>
            <a:r>
              <a:rPr lang="en-US" baseline="0" dirty="0"/>
              <a:t> </a:t>
            </a:r>
            <a:r>
              <a:rPr lang="en-US" baseline="0" dirty="0" err="1"/>
              <a:t>phục</a:t>
            </a:r>
            <a:r>
              <a:rPr lang="en-US" baseline="0" dirty="0"/>
              <a:t> </a:t>
            </a:r>
            <a:r>
              <a:rPr lang="en-US" baseline="0" dirty="0" err="1"/>
              <a:t>hồi</a:t>
            </a:r>
            <a:r>
              <a:rPr lang="en-US" baseline="0" dirty="0"/>
              <a:t>, </a:t>
            </a:r>
            <a:r>
              <a:rPr lang="en-US" baseline="0" dirty="0" err="1"/>
              <a:t>hạn</a:t>
            </a:r>
            <a:r>
              <a:rPr lang="en-US" baseline="0" dirty="0"/>
              <a:t> </a:t>
            </a:r>
            <a:r>
              <a:rPr lang="en-US" baseline="0" dirty="0" err="1"/>
              <a:t>chế</a:t>
            </a:r>
            <a:r>
              <a:rPr lang="en-US" baseline="0" dirty="0"/>
              <a:t> </a:t>
            </a:r>
            <a:r>
              <a:rPr lang="en-US" baseline="0" dirty="0" err="1"/>
              <a:t>tổn</a:t>
            </a:r>
            <a:r>
              <a:rPr lang="en-US" baseline="0" dirty="0"/>
              <a:t> </a:t>
            </a:r>
            <a:r>
              <a:rPr lang="en-US" baseline="0" dirty="0" err="1"/>
              <a:t>thất</a:t>
            </a:r>
            <a:r>
              <a:rPr lang="en-US" baseline="0" dirty="0"/>
              <a:t> </a:t>
            </a:r>
            <a:r>
              <a:rPr lang="en-US" baseline="0" dirty="0" err="1"/>
              <a:t>về</a:t>
            </a:r>
            <a:r>
              <a:rPr lang="en-US" baseline="0" dirty="0"/>
              <a:t> </a:t>
            </a:r>
            <a:r>
              <a:rPr lang="en-US" baseline="0" dirty="0" err="1"/>
              <a:t>kinh</a:t>
            </a:r>
            <a:r>
              <a:rPr lang="en-US" baseline="0" dirty="0"/>
              <a:t> </a:t>
            </a:r>
            <a:r>
              <a:rPr lang="en-US" baseline="0" dirty="0" err="1"/>
              <a:t>tế</a:t>
            </a:r>
            <a:r>
              <a:rPr lang="en-US" baseline="0" dirty="0"/>
              <a:t> </a:t>
            </a:r>
            <a:r>
              <a:rPr lang="en-US" baseline="0" dirty="0" err="1"/>
              <a:t>và</a:t>
            </a:r>
            <a:r>
              <a:rPr lang="en-US" baseline="0" dirty="0"/>
              <a:t> </a:t>
            </a:r>
            <a:r>
              <a:rPr lang="en-US" baseline="0" dirty="0" err="1"/>
              <a:t>tạo</a:t>
            </a:r>
            <a:r>
              <a:rPr lang="en-US" baseline="0" dirty="0"/>
              <a:t> </a:t>
            </a:r>
            <a:r>
              <a:rPr lang="en-US" baseline="0" dirty="0" err="1"/>
              <a:t>đc</a:t>
            </a:r>
            <a:r>
              <a:rPr lang="en-US" baseline="0" dirty="0"/>
              <a:t> </a:t>
            </a:r>
            <a:r>
              <a:rPr lang="en-US" baseline="0" dirty="0" err="1"/>
              <a:t>niên</a:t>
            </a:r>
            <a:r>
              <a:rPr lang="en-US" baseline="0" dirty="0"/>
              <a:t> tin </a:t>
            </a:r>
            <a:r>
              <a:rPr lang="en-US" baseline="0" dirty="0" err="1"/>
              <a:t>với</a:t>
            </a:r>
            <a:r>
              <a:rPr lang="en-US" baseline="0" dirty="0"/>
              <a:t> NB……CSVT</a:t>
            </a:r>
            <a:endParaRPr lang="en-US" dirty="0"/>
          </a:p>
        </p:txBody>
      </p:sp>
      <p:sp>
        <p:nvSpPr>
          <p:cNvPr id="4" name="Slide Number Placeholder 3"/>
          <p:cNvSpPr>
            <a:spLocks noGrp="1"/>
          </p:cNvSpPr>
          <p:nvPr>
            <p:ph type="sldNum" sz="quarter" idx="10"/>
          </p:nvPr>
        </p:nvSpPr>
        <p:spPr/>
        <p:txBody>
          <a:bodyPr/>
          <a:lstStyle/>
          <a:p>
            <a:fld id="{7C1DF8EB-3789-4CB9-B66D-924EDD550C1B}" type="slidenum">
              <a:rPr lang="en-US" smtClean="0"/>
              <a:pPr/>
              <a:t>2</a:t>
            </a:fld>
            <a:endParaRPr lang="en-US"/>
          </a:p>
        </p:txBody>
      </p:sp>
    </p:spTree>
    <p:extLst>
      <p:ext uri="{BB962C8B-B14F-4D97-AF65-F5344CB8AC3E}">
        <p14:creationId xmlns:p14="http://schemas.microsoft.com/office/powerpoint/2010/main" val="3453214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Đặt</a:t>
            </a:r>
            <a:r>
              <a:rPr lang="en-US" baseline="0" dirty="0"/>
              <a:t> </a:t>
            </a:r>
            <a:r>
              <a:rPr lang="en-US" baseline="0" dirty="0" err="1"/>
              <a:t>câu</a:t>
            </a:r>
            <a:r>
              <a:rPr lang="en-US" baseline="0" dirty="0"/>
              <a:t> </a:t>
            </a:r>
            <a:r>
              <a:rPr lang="en-US" baseline="0" dirty="0" err="1"/>
              <a:t>hỏi</a:t>
            </a:r>
            <a:endParaRPr lang="en-US" baseline="0" dirty="0"/>
          </a:p>
          <a:p>
            <a:r>
              <a:rPr lang="en-US" baseline="0" dirty="0"/>
              <a:t>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11</a:t>
            </a:fld>
            <a:endParaRPr lang="en-US"/>
          </a:p>
        </p:txBody>
      </p:sp>
    </p:spTree>
    <p:extLst>
      <p:ext uri="{BB962C8B-B14F-4D97-AF65-F5344CB8AC3E}">
        <p14:creationId xmlns:p14="http://schemas.microsoft.com/office/powerpoint/2010/main" val="4289542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đặt</a:t>
            </a:r>
            <a:r>
              <a:rPr lang="en-US" baseline="0" dirty="0"/>
              <a:t> </a:t>
            </a:r>
            <a:r>
              <a:rPr lang="en-US" baseline="0" dirty="0" err="1"/>
              <a:t>câu</a:t>
            </a:r>
            <a:r>
              <a:rPr lang="en-US" baseline="0" dirty="0"/>
              <a:t> </a:t>
            </a:r>
            <a:r>
              <a:rPr lang="en-US" baseline="0" dirty="0" err="1"/>
              <a:t>hỏi</a:t>
            </a:r>
            <a:endParaRPr lang="en-US" baseline="0" dirty="0"/>
          </a:p>
          <a:p>
            <a:r>
              <a:rPr lang="en-US" baseline="0" dirty="0"/>
              <a:t>SV </a:t>
            </a:r>
            <a:r>
              <a:rPr lang="en-US" baseline="0" dirty="0" err="1"/>
              <a:t>trả</a:t>
            </a:r>
            <a:r>
              <a:rPr lang="en-US" baseline="0" dirty="0"/>
              <a:t> </a:t>
            </a:r>
            <a:r>
              <a:rPr lang="en-US" baseline="0" dirty="0" err="1"/>
              <a:t>lời</a:t>
            </a:r>
            <a:r>
              <a:rPr lang="en-US" baseline="0" dirty="0"/>
              <a:t>, </a:t>
            </a:r>
            <a:r>
              <a:rPr lang="en-US" baseline="0" dirty="0" err="1"/>
              <a:t>giải</a:t>
            </a:r>
            <a:r>
              <a:rPr lang="en-US" baseline="0" dirty="0"/>
              <a:t> </a:t>
            </a:r>
            <a:r>
              <a:rPr lang="en-US" baseline="0" dirty="0" err="1"/>
              <a:t>thích</a:t>
            </a:r>
            <a:r>
              <a:rPr lang="en-US" baseline="0" dirty="0"/>
              <a:t> </a:t>
            </a:r>
            <a:r>
              <a:rPr lang="en-US" baseline="0" dirty="0" err="1"/>
              <a:t>vì</a:t>
            </a:r>
            <a:r>
              <a:rPr lang="en-US" baseline="0" dirty="0"/>
              <a:t> </a:t>
            </a:r>
            <a:r>
              <a:rPr lang="en-US" baseline="0" dirty="0" err="1"/>
              <a:t>sao</a:t>
            </a:r>
            <a:r>
              <a:rPr lang="en-US" baseline="0" dirty="0"/>
              <a:t> </a:t>
            </a:r>
            <a:r>
              <a:rPr lang="en-US" baseline="0" dirty="0" err="1"/>
              <a:t>chọn</a:t>
            </a:r>
            <a:r>
              <a:rPr lang="en-US" baseline="0" dirty="0"/>
              <a:t> </a:t>
            </a:r>
            <a:r>
              <a:rPr lang="en-US" baseline="0" dirty="0" err="1"/>
              <a:t>kết</a:t>
            </a:r>
            <a:r>
              <a:rPr lang="en-US" baseline="0" dirty="0"/>
              <a:t> </a:t>
            </a:r>
            <a:r>
              <a:rPr lang="en-US" baseline="0" dirty="0" err="1"/>
              <a:t>quả</a:t>
            </a:r>
            <a:r>
              <a:rPr lang="en-US" baseline="0" dirty="0"/>
              <a:t> </a:t>
            </a:r>
            <a:r>
              <a:rPr lang="en-US" baseline="0" dirty="0" err="1"/>
              <a:t>đó</a:t>
            </a:r>
            <a:endParaRPr lang="en-US" dirty="0"/>
          </a:p>
          <a:p>
            <a:r>
              <a:rPr lang="en-US" dirty="0" err="1"/>
              <a:t>Vậy</a:t>
            </a:r>
            <a:r>
              <a:rPr lang="en-US" dirty="0"/>
              <a:t> </a:t>
            </a:r>
            <a:r>
              <a:rPr lang="en-US" dirty="0" err="1"/>
              <a:t>những</a:t>
            </a:r>
            <a:r>
              <a:rPr lang="en-US" baseline="0" dirty="0"/>
              <a:t> </a:t>
            </a:r>
            <a:r>
              <a:rPr lang="en-US" baseline="0" dirty="0" err="1"/>
              <a:t>nguyên</a:t>
            </a:r>
            <a:r>
              <a:rPr lang="en-US" baseline="0" dirty="0"/>
              <a:t> </a:t>
            </a:r>
            <a:r>
              <a:rPr lang="en-US" baseline="0" dirty="0" err="1"/>
              <a:t>tắc</a:t>
            </a:r>
            <a:r>
              <a:rPr lang="en-US" baseline="0" dirty="0"/>
              <a:t> </a:t>
            </a:r>
            <a:r>
              <a:rPr lang="en-US" baseline="0" dirty="0" err="1"/>
              <a:t>còn</a:t>
            </a:r>
            <a:r>
              <a:rPr lang="en-US" baseline="0" dirty="0"/>
              <a:t> </a:t>
            </a:r>
            <a:r>
              <a:rPr lang="en-US" baseline="0" dirty="0" err="1"/>
              <a:t>lại</a:t>
            </a:r>
            <a:r>
              <a:rPr lang="en-US" baseline="0" dirty="0"/>
              <a:t> </a:t>
            </a:r>
            <a:r>
              <a:rPr lang="en-US" baseline="0" dirty="0" err="1"/>
              <a:t>thuộc</a:t>
            </a:r>
            <a:r>
              <a:rPr lang="en-US" baseline="0" dirty="0"/>
              <a:t> </a:t>
            </a:r>
            <a:r>
              <a:rPr lang="en-US" baseline="0" dirty="0" err="1"/>
              <a:t>nhóm</a:t>
            </a:r>
            <a:r>
              <a:rPr lang="en-US" baseline="0" dirty="0"/>
              <a:t> </a:t>
            </a:r>
            <a:r>
              <a:rPr lang="en-US" baseline="0" dirty="0" err="1"/>
              <a:t>nguyên</a:t>
            </a:r>
            <a:r>
              <a:rPr lang="en-US" baseline="0" dirty="0"/>
              <a:t> </a:t>
            </a:r>
            <a:r>
              <a:rPr lang="en-US" baseline="0" dirty="0" err="1"/>
              <a:t>tắc</a:t>
            </a:r>
            <a:r>
              <a:rPr lang="en-US" baseline="0" dirty="0"/>
              <a:t> </a:t>
            </a:r>
            <a:r>
              <a:rPr lang="en-US" baseline="0" dirty="0" err="1"/>
              <a:t>nào</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12</a:t>
            </a:fld>
            <a:endParaRPr lang="en-US"/>
          </a:p>
        </p:txBody>
      </p:sp>
    </p:spTree>
    <p:extLst>
      <p:ext uri="{BB962C8B-B14F-4D97-AF65-F5344CB8AC3E}">
        <p14:creationId xmlns:p14="http://schemas.microsoft.com/office/powerpoint/2010/main" val="2967410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đặt</a:t>
            </a:r>
            <a:r>
              <a:rPr lang="en-US" baseline="0" dirty="0"/>
              <a:t> </a:t>
            </a:r>
            <a:r>
              <a:rPr lang="en-US" baseline="0" dirty="0" err="1"/>
              <a:t>câu</a:t>
            </a:r>
            <a:r>
              <a:rPr lang="en-US" baseline="0" dirty="0"/>
              <a:t> </a:t>
            </a:r>
            <a:r>
              <a:rPr lang="en-US" baseline="0" dirty="0" err="1"/>
              <a:t>hỏi</a:t>
            </a:r>
            <a:endParaRPr lang="en-US" baseline="0" dirty="0"/>
          </a:p>
          <a:p>
            <a:r>
              <a:rPr lang="en-US" baseline="0" dirty="0"/>
              <a:t>SV </a:t>
            </a:r>
            <a:r>
              <a:rPr lang="en-US" baseline="0" dirty="0" err="1"/>
              <a:t>trả</a:t>
            </a:r>
            <a:r>
              <a:rPr lang="en-US" baseline="0" dirty="0"/>
              <a:t> </a:t>
            </a:r>
            <a:r>
              <a:rPr lang="en-US" baseline="0" dirty="0" err="1"/>
              <a:t>lời</a:t>
            </a:r>
            <a:r>
              <a:rPr lang="en-US" baseline="0" dirty="0"/>
              <a:t>, </a:t>
            </a:r>
            <a:r>
              <a:rPr lang="en-US" baseline="0" dirty="0" err="1"/>
              <a:t>giải</a:t>
            </a:r>
            <a:r>
              <a:rPr lang="en-US" baseline="0" dirty="0"/>
              <a:t> </a:t>
            </a:r>
            <a:r>
              <a:rPr lang="en-US" baseline="0" dirty="0" err="1"/>
              <a:t>thích</a:t>
            </a:r>
            <a:r>
              <a:rPr lang="en-US" baseline="0" dirty="0"/>
              <a:t> </a:t>
            </a:r>
            <a:r>
              <a:rPr lang="en-US" baseline="0" dirty="0" err="1"/>
              <a:t>vì</a:t>
            </a:r>
            <a:r>
              <a:rPr lang="en-US" baseline="0" dirty="0"/>
              <a:t> </a:t>
            </a:r>
            <a:r>
              <a:rPr lang="en-US" baseline="0" dirty="0" err="1"/>
              <a:t>sao</a:t>
            </a:r>
            <a:r>
              <a:rPr lang="en-US" baseline="0" dirty="0"/>
              <a:t> </a:t>
            </a:r>
            <a:r>
              <a:rPr lang="en-US" baseline="0" dirty="0" err="1"/>
              <a:t>chọn</a:t>
            </a:r>
            <a:r>
              <a:rPr lang="en-US" baseline="0" dirty="0"/>
              <a:t> </a:t>
            </a:r>
            <a:r>
              <a:rPr lang="en-US" baseline="0" dirty="0" err="1"/>
              <a:t>kết</a:t>
            </a:r>
            <a:r>
              <a:rPr lang="en-US" baseline="0" dirty="0"/>
              <a:t> </a:t>
            </a:r>
            <a:r>
              <a:rPr lang="en-US" baseline="0" dirty="0" err="1"/>
              <a:t>quả</a:t>
            </a:r>
            <a:r>
              <a:rPr lang="en-US" baseline="0" dirty="0"/>
              <a:t> </a:t>
            </a:r>
            <a:r>
              <a:rPr lang="en-US" baseline="0" dirty="0" err="1"/>
              <a:t>đó</a:t>
            </a:r>
            <a:endParaRPr lang="en-US" dirty="0"/>
          </a:p>
          <a:p>
            <a:r>
              <a:rPr lang="en-US" dirty="0" err="1"/>
              <a:t>Vậy</a:t>
            </a:r>
            <a:r>
              <a:rPr lang="en-US" dirty="0"/>
              <a:t> </a:t>
            </a:r>
            <a:r>
              <a:rPr lang="en-US" dirty="0" err="1"/>
              <a:t>những</a:t>
            </a:r>
            <a:r>
              <a:rPr lang="en-US" baseline="0" dirty="0"/>
              <a:t> </a:t>
            </a:r>
            <a:r>
              <a:rPr lang="en-US" baseline="0" dirty="0" err="1"/>
              <a:t>nguyên</a:t>
            </a:r>
            <a:r>
              <a:rPr lang="en-US" baseline="0" dirty="0"/>
              <a:t> </a:t>
            </a:r>
            <a:r>
              <a:rPr lang="en-US" baseline="0" dirty="0" err="1"/>
              <a:t>tắc</a:t>
            </a:r>
            <a:r>
              <a:rPr lang="en-US" baseline="0" dirty="0"/>
              <a:t> </a:t>
            </a:r>
            <a:r>
              <a:rPr lang="en-US" baseline="0" dirty="0" err="1"/>
              <a:t>còn</a:t>
            </a:r>
            <a:r>
              <a:rPr lang="en-US" baseline="0" dirty="0"/>
              <a:t> </a:t>
            </a:r>
            <a:r>
              <a:rPr lang="en-US" baseline="0" dirty="0" err="1"/>
              <a:t>lại</a:t>
            </a:r>
            <a:r>
              <a:rPr lang="en-US" baseline="0" dirty="0"/>
              <a:t> </a:t>
            </a:r>
            <a:r>
              <a:rPr lang="en-US" baseline="0" dirty="0" err="1"/>
              <a:t>thuộc</a:t>
            </a:r>
            <a:r>
              <a:rPr lang="en-US" baseline="0" dirty="0"/>
              <a:t> </a:t>
            </a:r>
            <a:r>
              <a:rPr lang="en-US" baseline="0" dirty="0" err="1"/>
              <a:t>nhóm</a:t>
            </a:r>
            <a:r>
              <a:rPr lang="en-US" baseline="0" dirty="0"/>
              <a:t> </a:t>
            </a:r>
            <a:r>
              <a:rPr lang="en-US" baseline="0" dirty="0" err="1"/>
              <a:t>nguyên</a:t>
            </a:r>
            <a:r>
              <a:rPr lang="en-US" baseline="0" dirty="0"/>
              <a:t> </a:t>
            </a:r>
            <a:r>
              <a:rPr lang="en-US" baseline="0" dirty="0" err="1"/>
              <a:t>tắc</a:t>
            </a:r>
            <a:r>
              <a:rPr lang="en-US" baseline="0" dirty="0"/>
              <a:t> </a:t>
            </a:r>
            <a:r>
              <a:rPr lang="en-US" baseline="0" dirty="0" err="1"/>
              <a:t>nào</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13</a:t>
            </a:fld>
            <a:endParaRPr lang="en-US"/>
          </a:p>
        </p:txBody>
      </p:sp>
    </p:spTree>
    <p:extLst>
      <p:ext uri="{BB962C8B-B14F-4D97-AF65-F5344CB8AC3E}">
        <p14:creationId xmlns:p14="http://schemas.microsoft.com/office/powerpoint/2010/main" val="1084038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Đặt</a:t>
            </a:r>
            <a:r>
              <a:rPr lang="en-US" baseline="0" dirty="0"/>
              <a:t> </a:t>
            </a:r>
            <a:r>
              <a:rPr lang="en-US" baseline="0" dirty="0" err="1"/>
              <a:t>câu</a:t>
            </a:r>
            <a:r>
              <a:rPr lang="en-US" baseline="0" dirty="0"/>
              <a:t> </a:t>
            </a:r>
            <a:r>
              <a:rPr lang="en-US" baseline="0" dirty="0" err="1"/>
              <a:t>hỏi</a:t>
            </a:r>
            <a:endParaRPr lang="en-US" baseline="0" dirty="0"/>
          </a:p>
          <a:p>
            <a:r>
              <a:rPr lang="en-US" baseline="0" dirty="0"/>
              <a:t>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14</a:t>
            </a:fld>
            <a:endParaRPr lang="en-US"/>
          </a:p>
        </p:txBody>
      </p:sp>
    </p:spTree>
    <p:extLst>
      <p:ext uri="{BB962C8B-B14F-4D97-AF65-F5344CB8AC3E}">
        <p14:creationId xmlns:p14="http://schemas.microsoft.com/office/powerpoint/2010/main" val="3311092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i="1" kern="1200" dirty="0">
                <a:solidFill>
                  <a:schemeClr val="tx1"/>
                </a:solidFill>
                <a:effectLst/>
                <a:latin typeface="+mn-lt"/>
                <a:ea typeface="+mn-ea"/>
                <a:cs typeface="+mn-cs"/>
              </a:rPr>
              <a:t>1.3.1.1. </a:t>
            </a:r>
            <a:r>
              <a:rPr lang="en-US" sz="1200" i="1" kern="1200" dirty="0" err="1">
                <a:solidFill>
                  <a:schemeClr val="tx1"/>
                </a:solidFill>
                <a:effectLst/>
                <a:latin typeface="+mn-lt"/>
                <a:ea typeface="+mn-ea"/>
                <a:cs typeface="+mn-cs"/>
              </a:rPr>
              <a:t>Giai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đoạn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viêm</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đầu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phần</a:t>
            </a:r>
            <a:r>
              <a:rPr lang="en-US" sz="1200" kern="1200" dirty="0">
                <a:solidFill>
                  <a:schemeClr val="tx1"/>
                </a:solidFill>
                <a:effectLst/>
                <a:latin typeface="+mn-lt"/>
                <a:ea typeface="+mn-ea"/>
                <a:cs typeface="+mn-cs"/>
              </a:rPr>
              <a:t> hay </a:t>
            </a:r>
            <a:r>
              <a:rPr lang="en-US" sz="1200" kern="1200" dirty="0" err="1">
                <a:solidFill>
                  <a:schemeClr val="tx1"/>
                </a:solidFill>
                <a:effectLst/>
                <a:latin typeface="+mn-lt"/>
                <a:ea typeface="+mn-ea"/>
                <a:cs typeface="+mn-cs"/>
              </a:rPr>
              <a:t>toàn</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bộ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viêm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Tổn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thương</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thúc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đẩy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đáp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cầm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hút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cầu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dưới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vết</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thương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viêm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kéo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khoảng</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ngày</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1.3.1.2. </a:t>
            </a:r>
            <a:r>
              <a:rPr lang="en-US" sz="1200" i="1" kern="1200" dirty="0" err="1">
                <a:solidFill>
                  <a:schemeClr val="tx1"/>
                </a:solidFill>
                <a:effectLst/>
                <a:latin typeface="+mn-lt"/>
                <a:ea typeface="+mn-ea"/>
                <a:cs typeface="+mn-cs"/>
              </a:rPr>
              <a:t>Giai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đoạn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tăng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sinh</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toàn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xảy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viêm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gồm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khối</a:t>
            </a:r>
            <a:r>
              <a:rPr lang="en-US" sz="1200" kern="1200" dirty="0">
                <a:solidFill>
                  <a:schemeClr val="tx1"/>
                </a:solidFill>
                <a:effectLst/>
                <a:latin typeface="+mn-lt"/>
                <a:ea typeface="+mn-ea"/>
                <a:cs typeface="+mn-cs"/>
              </a:rPr>
              <a:t> collagen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lấy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bởi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bào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nguyên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chồi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thương</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bằng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kín</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phần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lớn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chịu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sự</a:t>
            </a:r>
            <a:r>
              <a:rPr lang="en-US" sz="1200" kern="1200" dirty="0">
                <a:solidFill>
                  <a:schemeClr val="tx1"/>
                </a:solidFill>
                <a:effectLst/>
                <a:latin typeface="+mn-lt"/>
                <a:ea typeface="+mn-ea"/>
                <a:cs typeface="+mn-cs"/>
              </a:rPr>
              <a:t> co </a:t>
            </a:r>
            <a:r>
              <a:rPr lang="en-US" sz="1200" kern="1200" dirty="0" err="1">
                <a:solidFill>
                  <a:schemeClr val="tx1"/>
                </a:solidFill>
                <a:effectLst/>
                <a:latin typeface="+mn-lt"/>
                <a:ea typeface="+mn-ea"/>
                <a:cs typeface="+mn-cs"/>
              </a:rPr>
              <a:t>cứng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suốt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Sự</a:t>
            </a:r>
            <a:r>
              <a:rPr lang="en-US" sz="1200" kern="1200" dirty="0">
                <a:solidFill>
                  <a:schemeClr val="tx1"/>
                </a:solidFill>
                <a:effectLst/>
                <a:latin typeface="+mn-lt"/>
                <a:ea typeface="+mn-ea"/>
                <a:cs typeface="+mn-cs"/>
              </a:rPr>
              <a:t> co</a:t>
            </a:r>
          </a:p>
          <a:p>
            <a:r>
              <a:rPr lang="en-US" sz="1200" kern="1200" dirty="0" err="1">
                <a:solidFill>
                  <a:schemeClr val="tx1"/>
                </a:solidFill>
                <a:effectLst/>
                <a:latin typeface="+mn-lt"/>
                <a:ea typeface="+mn-ea"/>
                <a:cs typeface="+mn-cs"/>
              </a:rPr>
              <a:t>rút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bởi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kéo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dẫn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giảm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sâu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kích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kéo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4</a:t>
            </a:r>
          </a:p>
          <a:p>
            <a:r>
              <a:rPr lang="en-US" sz="1200" kern="1200" dirty="0" err="1">
                <a:solidFill>
                  <a:schemeClr val="tx1"/>
                </a:solidFill>
                <a:effectLst/>
                <a:latin typeface="+mn-lt"/>
                <a:ea typeface="+mn-ea"/>
                <a:cs typeface="+mn-cs"/>
              </a:rPr>
              <a:t>ngày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tổn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khoảng</a:t>
            </a:r>
            <a:r>
              <a:rPr lang="en-US" sz="1200" kern="1200" dirty="0">
                <a:solidFill>
                  <a:schemeClr val="tx1"/>
                </a:solidFill>
                <a:effectLst/>
                <a:latin typeface="+mn-lt"/>
                <a:ea typeface="+mn-ea"/>
                <a:cs typeface="+mn-cs"/>
              </a:rPr>
              <a:t> 21 </a:t>
            </a:r>
            <a:r>
              <a:rPr lang="en-US" sz="1200" kern="1200" dirty="0" err="1">
                <a:solidFill>
                  <a:schemeClr val="tx1"/>
                </a:solidFill>
                <a:effectLst/>
                <a:latin typeface="+mn-lt"/>
                <a:ea typeface="+mn-ea"/>
                <a:cs typeface="+mn-cs"/>
              </a:rPr>
              <a:t>ngày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thương</a:t>
            </a:r>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bình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thường</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1.3.1.3. </a:t>
            </a:r>
            <a:r>
              <a:rPr lang="en-US" sz="1200" i="1" kern="1200" dirty="0" err="1">
                <a:solidFill>
                  <a:schemeClr val="tx1"/>
                </a:solidFill>
                <a:effectLst/>
                <a:latin typeface="+mn-lt"/>
                <a:ea typeface="+mn-ea"/>
                <a:cs typeface="+mn-cs"/>
              </a:rPr>
              <a:t>Giai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đoạn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trưởng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thành</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bắt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đầu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khoảng</a:t>
            </a:r>
            <a:r>
              <a:rPr lang="en-US" sz="1200" kern="1200" dirty="0">
                <a:solidFill>
                  <a:schemeClr val="tx1"/>
                </a:solidFill>
                <a:effectLst/>
                <a:latin typeface="+mn-lt"/>
                <a:ea typeface="+mn-ea"/>
                <a:cs typeface="+mn-cs"/>
              </a:rPr>
              <a:t> 3 </a:t>
            </a:r>
          </a:p>
          <a:p>
            <a:r>
              <a:rPr lang="en-US" sz="1200" kern="1200" dirty="0" err="1">
                <a:solidFill>
                  <a:schemeClr val="tx1"/>
                </a:solidFill>
                <a:effectLst/>
                <a:latin typeface="+mn-lt"/>
                <a:ea typeface="+mn-ea"/>
                <a:cs typeface="+mn-cs"/>
              </a:rPr>
              <a:t>tuần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kéo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2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lượng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nguyên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sợi</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giảm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tổng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hợp</a:t>
            </a:r>
            <a:r>
              <a:rPr lang="en-US" sz="1200" kern="1200" dirty="0">
                <a:solidFill>
                  <a:schemeClr val="tx1"/>
                </a:solidFill>
                <a:effectLst/>
                <a:latin typeface="+mn-lt"/>
                <a:ea typeface="+mn-ea"/>
                <a:cs typeface="+mn-cs"/>
              </a:rPr>
              <a:t> collagen </a:t>
            </a:r>
            <a:r>
              <a:rPr lang="en-US" sz="1200" kern="1200" dirty="0" err="1">
                <a:solidFill>
                  <a:schemeClr val="tx1"/>
                </a:solidFill>
                <a:effectLst/>
                <a:latin typeface="+mn-lt"/>
                <a:ea typeface="+mn-ea"/>
                <a:cs typeface="+mn-cs"/>
              </a:rPr>
              <a:t>trở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ổn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định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sợi</a:t>
            </a:r>
            <a:r>
              <a:rPr lang="en-US" sz="1200" kern="1200" dirty="0">
                <a:solidFill>
                  <a:schemeClr val="tx1"/>
                </a:solidFill>
                <a:effectLst/>
                <a:latin typeface="+mn-lt"/>
                <a:ea typeface="+mn-ea"/>
                <a:cs typeface="+mn-cs"/>
              </a:rPr>
              <a:t> collagen </a:t>
            </a:r>
            <a:r>
              <a:rPr lang="en-US" sz="1200" kern="1200" dirty="0" err="1">
                <a:solidFill>
                  <a:schemeClr val="tx1"/>
                </a:solidFill>
                <a:effectLst/>
                <a:latin typeface="+mn-lt"/>
                <a:ea typeface="+mn-ea"/>
                <a:cs typeface="+mn-cs"/>
              </a:rPr>
              <a:t>nhỏ</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tổ</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chức</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lớn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sẽ</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đạt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lớn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10-12 </a:t>
            </a:r>
            <a:r>
              <a:rPr lang="en-US" sz="1200" kern="1200" dirty="0" err="1">
                <a:solidFill>
                  <a:schemeClr val="tx1"/>
                </a:solidFill>
                <a:effectLst/>
                <a:latin typeface="+mn-lt"/>
                <a:ea typeface="+mn-ea"/>
                <a:cs typeface="+mn-cs"/>
              </a:rPr>
              <a:t>tuần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thậm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lành</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vết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hoàn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toàn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chỉ</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70-80% </a:t>
            </a:r>
            <a:r>
              <a:rPr lang="en-US" sz="1200" kern="1200" dirty="0" err="1">
                <a:solidFill>
                  <a:schemeClr val="tx1"/>
                </a:solidFill>
                <a:effectLst/>
                <a:latin typeface="+mn-lt"/>
                <a:ea typeface="+mn-ea"/>
                <a:cs typeface="+mn-cs"/>
              </a:rPr>
              <a:t>sức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bền</a:t>
            </a:r>
            <a:r>
              <a:rPr lang="en-US" sz="1200" kern="1200" dirty="0">
                <a:solidFill>
                  <a:schemeClr val="tx1"/>
                </a:solidFill>
                <a:effectLst/>
                <a:latin typeface="+mn-lt"/>
                <a:ea typeface="+mn-ea"/>
                <a:cs typeface="+mn-cs"/>
              </a:rPr>
              <a:t> so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lúc</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ban </a:t>
            </a:r>
            <a:r>
              <a:rPr lang="en-US" sz="1200" kern="1200" dirty="0" err="1">
                <a:solidFill>
                  <a:schemeClr val="tx1"/>
                </a:solidFill>
                <a:effectLst/>
                <a:latin typeface="+mn-lt"/>
                <a:ea typeface="+mn-ea"/>
                <a:cs typeface="+mn-cs"/>
              </a:rPr>
              <a:t>đầu</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15</a:t>
            </a:fld>
            <a:endParaRPr lang="en-US"/>
          </a:p>
        </p:txBody>
      </p:sp>
    </p:spTree>
    <p:extLst>
      <p:ext uri="{BB962C8B-B14F-4D97-AF65-F5344CB8AC3E}">
        <p14:creationId xmlns:p14="http://schemas.microsoft.com/office/powerpoint/2010/main" val="2688280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Đặt</a:t>
            </a:r>
            <a:r>
              <a:rPr lang="en-US" baseline="0" dirty="0"/>
              <a:t> </a:t>
            </a:r>
            <a:r>
              <a:rPr lang="en-US" baseline="0" dirty="0" err="1"/>
              <a:t>câu</a:t>
            </a:r>
            <a:r>
              <a:rPr lang="en-US" baseline="0" dirty="0"/>
              <a:t> </a:t>
            </a:r>
            <a:r>
              <a:rPr lang="en-US" baseline="0" dirty="0" err="1"/>
              <a:t>hỏi</a:t>
            </a:r>
            <a:endParaRPr lang="en-US" baseline="0" dirty="0"/>
          </a:p>
          <a:p>
            <a:r>
              <a:rPr lang="en-US" baseline="0" dirty="0"/>
              <a:t>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16</a:t>
            </a:fld>
            <a:endParaRPr lang="en-US"/>
          </a:p>
        </p:txBody>
      </p:sp>
    </p:spTree>
    <p:extLst>
      <p:ext uri="{BB962C8B-B14F-4D97-AF65-F5344CB8AC3E}">
        <p14:creationId xmlns:p14="http://schemas.microsoft.com/office/powerpoint/2010/main" val="880015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Đặt</a:t>
            </a:r>
            <a:r>
              <a:rPr lang="en-US" baseline="0" dirty="0"/>
              <a:t> </a:t>
            </a:r>
            <a:r>
              <a:rPr lang="en-US" baseline="0" dirty="0" err="1"/>
              <a:t>câu</a:t>
            </a:r>
            <a:r>
              <a:rPr lang="en-US" baseline="0" dirty="0"/>
              <a:t> </a:t>
            </a:r>
            <a:r>
              <a:rPr lang="en-US" baseline="0" dirty="0" err="1"/>
              <a:t>hỏi</a:t>
            </a:r>
            <a:endParaRPr lang="en-US" baseline="0" dirty="0"/>
          </a:p>
          <a:p>
            <a:r>
              <a:rPr lang="en-US" baseline="0" dirty="0"/>
              <a:t>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17</a:t>
            </a:fld>
            <a:endParaRPr lang="en-US"/>
          </a:p>
        </p:txBody>
      </p:sp>
    </p:spTree>
    <p:extLst>
      <p:ext uri="{BB962C8B-B14F-4D97-AF65-F5344CB8AC3E}">
        <p14:creationId xmlns:p14="http://schemas.microsoft.com/office/powerpoint/2010/main" val="2237567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Đặt</a:t>
            </a:r>
            <a:r>
              <a:rPr lang="en-US" baseline="0" dirty="0"/>
              <a:t> </a:t>
            </a:r>
            <a:r>
              <a:rPr lang="en-US" baseline="0" dirty="0" err="1"/>
              <a:t>câu</a:t>
            </a:r>
            <a:r>
              <a:rPr lang="en-US" baseline="0" dirty="0"/>
              <a:t> </a:t>
            </a:r>
            <a:r>
              <a:rPr lang="en-US" baseline="0" dirty="0" err="1"/>
              <a:t>hỏi</a:t>
            </a:r>
            <a:endParaRPr lang="en-US" baseline="0" dirty="0"/>
          </a:p>
          <a:p>
            <a:r>
              <a:rPr lang="en-US" baseline="0" dirty="0"/>
              <a:t>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18</a:t>
            </a:fld>
            <a:endParaRPr lang="en-US"/>
          </a:p>
        </p:txBody>
      </p:sp>
    </p:spTree>
    <p:extLst>
      <p:ext uri="{BB962C8B-B14F-4D97-AF65-F5344CB8AC3E}">
        <p14:creationId xmlns:p14="http://schemas.microsoft.com/office/powerpoint/2010/main" val="2437948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Đặt</a:t>
            </a:r>
            <a:r>
              <a:rPr lang="en-US" baseline="0" dirty="0"/>
              <a:t> </a:t>
            </a:r>
            <a:r>
              <a:rPr lang="en-US" baseline="0" dirty="0" err="1"/>
              <a:t>câu</a:t>
            </a:r>
            <a:r>
              <a:rPr lang="en-US" baseline="0" dirty="0"/>
              <a:t> </a:t>
            </a:r>
            <a:r>
              <a:rPr lang="en-US" baseline="0" dirty="0" err="1"/>
              <a:t>hỏi</a:t>
            </a:r>
            <a:endParaRPr lang="en-US" baseline="0" dirty="0"/>
          </a:p>
          <a:p>
            <a:r>
              <a:rPr lang="en-US" baseline="0" dirty="0"/>
              <a:t>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19</a:t>
            </a:fld>
            <a:endParaRPr lang="en-US"/>
          </a:p>
        </p:txBody>
      </p:sp>
    </p:spTree>
    <p:extLst>
      <p:ext uri="{BB962C8B-B14F-4D97-AF65-F5344CB8AC3E}">
        <p14:creationId xmlns:p14="http://schemas.microsoft.com/office/powerpoint/2010/main" val="3476244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Đặt</a:t>
            </a:r>
            <a:r>
              <a:rPr lang="en-US" baseline="0" dirty="0"/>
              <a:t> </a:t>
            </a:r>
            <a:r>
              <a:rPr lang="en-US" baseline="0" dirty="0" err="1"/>
              <a:t>câu</a:t>
            </a:r>
            <a:r>
              <a:rPr lang="en-US" baseline="0" dirty="0"/>
              <a:t> </a:t>
            </a:r>
            <a:r>
              <a:rPr lang="en-US" baseline="0" dirty="0" err="1"/>
              <a:t>hỏi</a:t>
            </a:r>
            <a:endParaRPr lang="en-US" baseline="0" dirty="0"/>
          </a:p>
          <a:p>
            <a:r>
              <a:rPr lang="en-US" baseline="0" dirty="0"/>
              <a:t>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20</a:t>
            </a:fld>
            <a:endParaRPr lang="en-US"/>
          </a:p>
        </p:txBody>
      </p:sp>
    </p:spTree>
    <p:extLst>
      <p:ext uri="{BB962C8B-B14F-4D97-AF65-F5344CB8AC3E}">
        <p14:creationId xmlns:p14="http://schemas.microsoft.com/office/powerpoint/2010/main" val="3588310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GV </a:t>
            </a:r>
            <a:r>
              <a:rPr lang="en-US" baseline="0" dirty="0" err="1"/>
              <a:t>hỏi</a:t>
            </a:r>
            <a:r>
              <a:rPr lang="en-US" baseline="0" dirty="0"/>
              <a:t> SV </a:t>
            </a:r>
            <a:r>
              <a:rPr lang="en-US" baseline="0" dirty="0" err="1"/>
              <a:t>trả</a:t>
            </a:r>
            <a:r>
              <a:rPr lang="en-US" baseline="0" dirty="0"/>
              <a:t> </a:t>
            </a:r>
            <a:r>
              <a:rPr lang="en-US" baseline="0" dirty="0" err="1"/>
              <a:t>lời</a:t>
            </a:r>
            <a:endParaRPr lang="en-US" dirty="0"/>
          </a:p>
        </p:txBody>
      </p:sp>
    </p:spTree>
    <p:extLst>
      <p:ext uri="{BB962C8B-B14F-4D97-AF65-F5344CB8AC3E}">
        <p14:creationId xmlns:p14="http://schemas.microsoft.com/office/powerpoint/2010/main" val="1044887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Đặt</a:t>
            </a:r>
            <a:r>
              <a:rPr lang="en-US" baseline="0" dirty="0"/>
              <a:t> </a:t>
            </a:r>
            <a:r>
              <a:rPr lang="en-US" baseline="0" dirty="0" err="1"/>
              <a:t>câu</a:t>
            </a:r>
            <a:r>
              <a:rPr lang="en-US" baseline="0" dirty="0"/>
              <a:t> </a:t>
            </a:r>
            <a:r>
              <a:rPr lang="en-US" baseline="0" dirty="0" err="1"/>
              <a:t>hỏi</a:t>
            </a:r>
            <a:endParaRPr lang="en-US" baseline="0" dirty="0"/>
          </a:p>
          <a:p>
            <a:r>
              <a:rPr lang="en-US" baseline="0" dirty="0"/>
              <a:t>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21</a:t>
            </a:fld>
            <a:endParaRPr lang="en-US"/>
          </a:p>
        </p:txBody>
      </p:sp>
    </p:spTree>
    <p:extLst>
      <p:ext uri="{BB962C8B-B14F-4D97-AF65-F5344CB8AC3E}">
        <p14:creationId xmlns:p14="http://schemas.microsoft.com/office/powerpoint/2010/main" val="2551886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DF8EB-3789-4CB9-B66D-924EDD550C1B}" type="slidenum">
              <a:rPr lang="en-US" smtClean="0"/>
              <a:pPr/>
              <a:t>22</a:t>
            </a:fld>
            <a:endParaRPr lang="en-US"/>
          </a:p>
        </p:txBody>
      </p:sp>
    </p:spTree>
    <p:extLst>
      <p:ext uri="{BB962C8B-B14F-4D97-AF65-F5344CB8AC3E}">
        <p14:creationId xmlns:p14="http://schemas.microsoft.com/office/powerpoint/2010/main" val="2710518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DF8EB-3789-4CB9-B66D-924EDD550C1B}" type="slidenum">
              <a:rPr lang="en-US" smtClean="0"/>
              <a:pPr/>
              <a:t>23</a:t>
            </a:fld>
            <a:endParaRPr lang="en-US"/>
          </a:p>
        </p:txBody>
      </p:sp>
    </p:spTree>
    <p:extLst>
      <p:ext uri="{BB962C8B-B14F-4D97-AF65-F5344CB8AC3E}">
        <p14:creationId xmlns:p14="http://schemas.microsoft.com/office/powerpoint/2010/main" val="826025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DF8EB-3789-4CB9-B66D-924EDD550C1B}" type="slidenum">
              <a:rPr lang="en-US" smtClean="0"/>
              <a:pPr/>
              <a:t>24</a:t>
            </a:fld>
            <a:endParaRPr lang="en-US"/>
          </a:p>
        </p:txBody>
      </p:sp>
    </p:spTree>
    <p:extLst>
      <p:ext uri="{BB962C8B-B14F-4D97-AF65-F5344CB8AC3E}">
        <p14:creationId xmlns:p14="http://schemas.microsoft.com/office/powerpoint/2010/main" val="3474179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đặt</a:t>
            </a:r>
            <a:r>
              <a:rPr lang="en-US" baseline="0" dirty="0"/>
              <a:t> </a:t>
            </a:r>
            <a:r>
              <a:rPr lang="en-US" baseline="0" dirty="0" err="1"/>
              <a:t>câu</a:t>
            </a:r>
            <a:r>
              <a:rPr lang="en-US" baseline="0" dirty="0"/>
              <a:t> </a:t>
            </a:r>
            <a:r>
              <a:rPr lang="en-US" baseline="0" dirty="0" err="1"/>
              <a:t>hỏi</a:t>
            </a:r>
            <a:endParaRPr lang="en-US" baseline="0" dirty="0"/>
          </a:p>
          <a:p>
            <a:r>
              <a:rPr lang="en-US" baseline="0" dirty="0"/>
              <a:t>SV </a:t>
            </a:r>
            <a:r>
              <a:rPr lang="en-US" baseline="0" dirty="0" err="1"/>
              <a:t>trả</a:t>
            </a:r>
            <a:r>
              <a:rPr lang="en-US" baseline="0" dirty="0"/>
              <a:t> </a:t>
            </a:r>
            <a:r>
              <a:rPr lang="en-US" baseline="0" dirty="0" err="1"/>
              <a:t>lời</a:t>
            </a:r>
            <a:r>
              <a:rPr lang="en-US" baseline="0" dirty="0"/>
              <a:t>, </a:t>
            </a:r>
            <a:r>
              <a:rPr lang="en-US" baseline="0" dirty="0" err="1"/>
              <a:t>giải</a:t>
            </a:r>
            <a:r>
              <a:rPr lang="en-US" baseline="0" dirty="0"/>
              <a:t> </a:t>
            </a:r>
            <a:r>
              <a:rPr lang="en-US" baseline="0" dirty="0" err="1"/>
              <a:t>thích</a:t>
            </a:r>
            <a:r>
              <a:rPr lang="en-US" baseline="0" dirty="0"/>
              <a:t> </a:t>
            </a:r>
            <a:r>
              <a:rPr lang="en-US" baseline="0" dirty="0" err="1"/>
              <a:t>vì</a:t>
            </a:r>
            <a:r>
              <a:rPr lang="en-US" baseline="0" dirty="0"/>
              <a:t> </a:t>
            </a:r>
            <a:r>
              <a:rPr lang="en-US" baseline="0" dirty="0" err="1"/>
              <a:t>sao</a:t>
            </a:r>
            <a:r>
              <a:rPr lang="en-US" baseline="0" dirty="0"/>
              <a:t> </a:t>
            </a:r>
            <a:r>
              <a:rPr lang="en-US" baseline="0" dirty="0" err="1"/>
              <a:t>chọn</a:t>
            </a:r>
            <a:r>
              <a:rPr lang="en-US" baseline="0" dirty="0"/>
              <a:t> </a:t>
            </a:r>
            <a:r>
              <a:rPr lang="en-US" baseline="0" dirty="0" err="1"/>
              <a:t>kết</a:t>
            </a:r>
            <a:r>
              <a:rPr lang="en-US" baseline="0" dirty="0"/>
              <a:t> </a:t>
            </a:r>
            <a:r>
              <a:rPr lang="en-US" baseline="0" dirty="0" err="1"/>
              <a:t>quả</a:t>
            </a:r>
            <a:r>
              <a:rPr lang="en-US" baseline="0" dirty="0"/>
              <a:t> </a:t>
            </a:r>
            <a:r>
              <a:rPr lang="en-US" baseline="0" dirty="0" err="1"/>
              <a:t>đó</a:t>
            </a:r>
            <a:endParaRPr lang="en-US" dirty="0"/>
          </a:p>
          <a:p>
            <a:r>
              <a:rPr lang="en-US" dirty="0" err="1"/>
              <a:t>Vậy</a:t>
            </a:r>
            <a:r>
              <a:rPr lang="en-US" dirty="0"/>
              <a:t> </a:t>
            </a:r>
            <a:r>
              <a:rPr lang="en-US" dirty="0" err="1"/>
              <a:t>những</a:t>
            </a:r>
            <a:r>
              <a:rPr lang="en-US" baseline="0" dirty="0"/>
              <a:t> </a:t>
            </a:r>
            <a:r>
              <a:rPr lang="en-US" baseline="0" dirty="0" err="1"/>
              <a:t>nguyên</a:t>
            </a:r>
            <a:r>
              <a:rPr lang="en-US" baseline="0" dirty="0"/>
              <a:t> </a:t>
            </a:r>
            <a:r>
              <a:rPr lang="en-US" baseline="0" dirty="0" err="1"/>
              <a:t>tắc</a:t>
            </a:r>
            <a:r>
              <a:rPr lang="en-US" baseline="0" dirty="0"/>
              <a:t> </a:t>
            </a:r>
            <a:r>
              <a:rPr lang="en-US" baseline="0" dirty="0" err="1"/>
              <a:t>còn</a:t>
            </a:r>
            <a:r>
              <a:rPr lang="en-US" baseline="0" dirty="0"/>
              <a:t> </a:t>
            </a:r>
            <a:r>
              <a:rPr lang="en-US" baseline="0" dirty="0" err="1"/>
              <a:t>lại</a:t>
            </a:r>
            <a:r>
              <a:rPr lang="en-US" baseline="0" dirty="0"/>
              <a:t> </a:t>
            </a:r>
            <a:r>
              <a:rPr lang="en-US" baseline="0" dirty="0" err="1"/>
              <a:t>thuộc</a:t>
            </a:r>
            <a:r>
              <a:rPr lang="en-US" baseline="0" dirty="0"/>
              <a:t> </a:t>
            </a:r>
            <a:r>
              <a:rPr lang="en-US" baseline="0" dirty="0" err="1"/>
              <a:t>nhóm</a:t>
            </a:r>
            <a:r>
              <a:rPr lang="en-US" baseline="0" dirty="0"/>
              <a:t> </a:t>
            </a:r>
            <a:r>
              <a:rPr lang="en-US" baseline="0" dirty="0" err="1"/>
              <a:t>nguyên</a:t>
            </a:r>
            <a:r>
              <a:rPr lang="en-US" baseline="0" dirty="0"/>
              <a:t> </a:t>
            </a:r>
            <a:r>
              <a:rPr lang="en-US" baseline="0" dirty="0" err="1"/>
              <a:t>tắc</a:t>
            </a:r>
            <a:r>
              <a:rPr lang="en-US" baseline="0" dirty="0"/>
              <a:t> </a:t>
            </a:r>
            <a:r>
              <a:rPr lang="en-US" baseline="0" dirty="0" err="1"/>
              <a:t>nào</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25</a:t>
            </a:fld>
            <a:endParaRPr lang="en-US"/>
          </a:p>
        </p:txBody>
      </p:sp>
    </p:spTree>
    <p:extLst>
      <p:ext uri="{BB962C8B-B14F-4D97-AF65-F5344CB8AC3E}">
        <p14:creationId xmlns:p14="http://schemas.microsoft.com/office/powerpoint/2010/main" val="3753296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đặt</a:t>
            </a:r>
            <a:r>
              <a:rPr lang="en-US" baseline="0" dirty="0"/>
              <a:t> </a:t>
            </a:r>
            <a:r>
              <a:rPr lang="en-US" baseline="0" dirty="0" err="1"/>
              <a:t>câu</a:t>
            </a:r>
            <a:r>
              <a:rPr lang="en-US" baseline="0" dirty="0"/>
              <a:t> </a:t>
            </a:r>
            <a:r>
              <a:rPr lang="en-US" baseline="0" dirty="0" err="1"/>
              <a:t>hỏi</a:t>
            </a:r>
            <a:endParaRPr lang="en-US" baseline="0" dirty="0"/>
          </a:p>
          <a:p>
            <a:r>
              <a:rPr lang="en-US" baseline="0" dirty="0"/>
              <a:t>SV </a:t>
            </a:r>
            <a:r>
              <a:rPr lang="en-US" baseline="0" dirty="0" err="1"/>
              <a:t>trả</a:t>
            </a:r>
            <a:r>
              <a:rPr lang="en-US" baseline="0" dirty="0"/>
              <a:t> </a:t>
            </a:r>
            <a:r>
              <a:rPr lang="en-US" baseline="0" dirty="0" err="1"/>
              <a:t>lời</a:t>
            </a:r>
            <a:r>
              <a:rPr lang="en-US" baseline="0" dirty="0"/>
              <a:t>, </a:t>
            </a:r>
            <a:r>
              <a:rPr lang="en-US" baseline="0" dirty="0" err="1"/>
              <a:t>giải</a:t>
            </a:r>
            <a:r>
              <a:rPr lang="en-US" baseline="0" dirty="0"/>
              <a:t> </a:t>
            </a:r>
            <a:r>
              <a:rPr lang="en-US" baseline="0" dirty="0" err="1"/>
              <a:t>thích</a:t>
            </a:r>
            <a:r>
              <a:rPr lang="en-US" baseline="0" dirty="0"/>
              <a:t> </a:t>
            </a:r>
            <a:r>
              <a:rPr lang="en-US" baseline="0" dirty="0" err="1"/>
              <a:t>vì</a:t>
            </a:r>
            <a:r>
              <a:rPr lang="en-US" baseline="0" dirty="0"/>
              <a:t> </a:t>
            </a:r>
            <a:r>
              <a:rPr lang="en-US" baseline="0" dirty="0" err="1"/>
              <a:t>sao</a:t>
            </a:r>
            <a:r>
              <a:rPr lang="en-US" baseline="0" dirty="0"/>
              <a:t> </a:t>
            </a:r>
            <a:r>
              <a:rPr lang="en-US" baseline="0" dirty="0" err="1"/>
              <a:t>chọn</a:t>
            </a:r>
            <a:r>
              <a:rPr lang="en-US" baseline="0" dirty="0"/>
              <a:t> </a:t>
            </a:r>
            <a:r>
              <a:rPr lang="en-US" baseline="0" dirty="0" err="1"/>
              <a:t>kết</a:t>
            </a:r>
            <a:r>
              <a:rPr lang="en-US" baseline="0" dirty="0"/>
              <a:t> </a:t>
            </a:r>
            <a:r>
              <a:rPr lang="en-US" baseline="0" dirty="0" err="1"/>
              <a:t>quả</a:t>
            </a:r>
            <a:r>
              <a:rPr lang="en-US" baseline="0" dirty="0"/>
              <a:t> </a:t>
            </a:r>
            <a:r>
              <a:rPr lang="en-US" baseline="0" dirty="0" err="1"/>
              <a:t>đó</a:t>
            </a:r>
            <a:endParaRPr lang="en-US" dirty="0"/>
          </a:p>
          <a:p>
            <a:r>
              <a:rPr lang="en-US" dirty="0" err="1"/>
              <a:t>Vậy</a:t>
            </a:r>
            <a:r>
              <a:rPr lang="en-US" dirty="0"/>
              <a:t> </a:t>
            </a:r>
            <a:r>
              <a:rPr lang="en-US" dirty="0" err="1"/>
              <a:t>những</a:t>
            </a:r>
            <a:r>
              <a:rPr lang="en-US" baseline="0" dirty="0"/>
              <a:t> </a:t>
            </a:r>
            <a:r>
              <a:rPr lang="en-US" baseline="0" dirty="0" err="1"/>
              <a:t>nguyên</a:t>
            </a:r>
            <a:r>
              <a:rPr lang="en-US" baseline="0" dirty="0"/>
              <a:t> </a:t>
            </a:r>
            <a:r>
              <a:rPr lang="en-US" baseline="0" dirty="0" err="1"/>
              <a:t>tắc</a:t>
            </a:r>
            <a:r>
              <a:rPr lang="en-US" baseline="0" dirty="0"/>
              <a:t> </a:t>
            </a:r>
            <a:r>
              <a:rPr lang="en-US" baseline="0" dirty="0" err="1"/>
              <a:t>còn</a:t>
            </a:r>
            <a:r>
              <a:rPr lang="en-US" baseline="0" dirty="0"/>
              <a:t> </a:t>
            </a:r>
            <a:r>
              <a:rPr lang="en-US" baseline="0" dirty="0" err="1"/>
              <a:t>lại</a:t>
            </a:r>
            <a:r>
              <a:rPr lang="en-US" baseline="0" dirty="0"/>
              <a:t> </a:t>
            </a:r>
            <a:r>
              <a:rPr lang="en-US" baseline="0" dirty="0" err="1"/>
              <a:t>thuộc</a:t>
            </a:r>
            <a:r>
              <a:rPr lang="en-US" baseline="0" dirty="0"/>
              <a:t> </a:t>
            </a:r>
            <a:r>
              <a:rPr lang="en-US" baseline="0" dirty="0" err="1"/>
              <a:t>nhóm</a:t>
            </a:r>
            <a:r>
              <a:rPr lang="en-US" baseline="0" dirty="0"/>
              <a:t> </a:t>
            </a:r>
            <a:r>
              <a:rPr lang="en-US" baseline="0" dirty="0" err="1"/>
              <a:t>nguyên</a:t>
            </a:r>
            <a:r>
              <a:rPr lang="en-US" baseline="0" dirty="0"/>
              <a:t> </a:t>
            </a:r>
            <a:r>
              <a:rPr lang="en-US" baseline="0" dirty="0" err="1"/>
              <a:t>tắc</a:t>
            </a:r>
            <a:r>
              <a:rPr lang="en-US" baseline="0" dirty="0"/>
              <a:t> </a:t>
            </a:r>
            <a:r>
              <a:rPr lang="en-US" baseline="0" dirty="0" err="1"/>
              <a:t>nào</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26</a:t>
            </a:fld>
            <a:endParaRPr lang="en-US"/>
          </a:p>
        </p:txBody>
      </p:sp>
    </p:spTree>
    <p:extLst>
      <p:ext uri="{BB962C8B-B14F-4D97-AF65-F5344CB8AC3E}">
        <p14:creationId xmlns:p14="http://schemas.microsoft.com/office/powerpoint/2010/main" val="389139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đặt</a:t>
            </a:r>
            <a:r>
              <a:rPr lang="en-US" baseline="0" dirty="0"/>
              <a:t> </a:t>
            </a:r>
            <a:r>
              <a:rPr lang="en-US" baseline="0" dirty="0" err="1"/>
              <a:t>câu</a:t>
            </a:r>
            <a:r>
              <a:rPr lang="en-US" baseline="0" dirty="0"/>
              <a:t> </a:t>
            </a:r>
            <a:r>
              <a:rPr lang="en-US" baseline="0" dirty="0" err="1"/>
              <a:t>hỏi</a:t>
            </a:r>
            <a:endParaRPr lang="en-US" baseline="0" dirty="0"/>
          </a:p>
          <a:p>
            <a:r>
              <a:rPr lang="en-US" baseline="0" dirty="0"/>
              <a:t>SV </a:t>
            </a:r>
            <a:r>
              <a:rPr lang="en-US" baseline="0" dirty="0" err="1"/>
              <a:t>trả</a:t>
            </a:r>
            <a:r>
              <a:rPr lang="en-US" baseline="0" dirty="0"/>
              <a:t> </a:t>
            </a:r>
            <a:r>
              <a:rPr lang="en-US" baseline="0" dirty="0" err="1"/>
              <a:t>lời</a:t>
            </a:r>
            <a:r>
              <a:rPr lang="en-US" baseline="0" dirty="0"/>
              <a:t>, </a:t>
            </a:r>
            <a:r>
              <a:rPr lang="en-US" baseline="0" dirty="0" err="1"/>
              <a:t>giải</a:t>
            </a:r>
            <a:r>
              <a:rPr lang="en-US" baseline="0" dirty="0"/>
              <a:t> </a:t>
            </a:r>
            <a:r>
              <a:rPr lang="en-US" baseline="0" dirty="0" err="1"/>
              <a:t>thích</a:t>
            </a:r>
            <a:r>
              <a:rPr lang="en-US" baseline="0" dirty="0"/>
              <a:t> </a:t>
            </a:r>
            <a:r>
              <a:rPr lang="en-US" baseline="0" dirty="0" err="1"/>
              <a:t>vì</a:t>
            </a:r>
            <a:r>
              <a:rPr lang="en-US" baseline="0" dirty="0"/>
              <a:t> </a:t>
            </a:r>
            <a:r>
              <a:rPr lang="en-US" baseline="0" dirty="0" err="1"/>
              <a:t>sao</a:t>
            </a:r>
            <a:r>
              <a:rPr lang="en-US" baseline="0" dirty="0"/>
              <a:t> </a:t>
            </a:r>
            <a:r>
              <a:rPr lang="en-US" baseline="0" dirty="0" err="1"/>
              <a:t>chọn</a:t>
            </a:r>
            <a:r>
              <a:rPr lang="en-US" baseline="0" dirty="0"/>
              <a:t> </a:t>
            </a:r>
            <a:r>
              <a:rPr lang="en-US" baseline="0" dirty="0" err="1"/>
              <a:t>kết</a:t>
            </a:r>
            <a:r>
              <a:rPr lang="en-US" baseline="0" dirty="0"/>
              <a:t> </a:t>
            </a:r>
            <a:r>
              <a:rPr lang="en-US" baseline="0" dirty="0" err="1"/>
              <a:t>quả</a:t>
            </a:r>
            <a:r>
              <a:rPr lang="en-US" baseline="0" dirty="0"/>
              <a:t> </a:t>
            </a:r>
            <a:r>
              <a:rPr lang="en-US" baseline="0" dirty="0" err="1"/>
              <a:t>đó</a:t>
            </a:r>
            <a:endParaRPr lang="en-US" dirty="0"/>
          </a:p>
          <a:p>
            <a:r>
              <a:rPr lang="en-US" dirty="0" err="1"/>
              <a:t>Vậy</a:t>
            </a:r>
            <a:r>
              <a:rPr lang="en-US" dirty="0"/>
              <a:t> </a:t>
            </a:r>
            <a:r>
              <a:rPr lang="en-US" dirty="0" err="1"/>
              <a:t>những</a:t>
            </a:r>
            <a:r>
              <a:rPr lang="en-US" baseline="0" dirty="0"/>
              <a:t> </a:t>
            </a:r>
            <a:r>
              <a:rPr lang="en-US" baseline="0" dirty="0" err="1"/>
              <a:t>nguyên</a:t>
            </a:r>
            <a:r>
              <a:rPr lang="en-US" baseline="0" dirty="0"/>
              <a:t> </a:t>
            </a:r>
            <a:r>
              <a:rPr lang="en-US" baseline="0" dirty="0" err="1"/>
              <a:t>tắc</a:t>
            </a:r>
            <a:r>
              <a:rPr lang="en-US" baseline="0" dirty="0"/>
              <a:t> </a:t>
            </a:r>
            <a:r>
              <a:rPr lang="en-US" baseline="0" dirty="0" err="1"/>
              <a:t>còn</a:t>
            </a:r>
            <a:r>
              <a:rPr lang="en-US" baseline="0" dirty="0"/>
              <a:t> </a:t>
            </a:r>
            <a:r>
              <a:rPr lang="en-US" baseline="0" dirty="0" err="1"/>
              <a:t>lại</a:t>
            </a:r>
            <a:r>
              <a:rPr lang="en-US" baseline="0" dirty="0"/>
              <a:t> </a:t>
            </a:r>
            <a:r>
              <a:rPr lang="en-US" baseline="0" dirty="0" err="1"/>
              <a:t>thuộc</a:t>
            </a:r>
            <a:r>
              <a:rPr lang="en-US" baseline="0" dirty="0"/>
              <a:t> </a:t>
            </a:r>
            <a:r>
              <a:rPr lang="en-US" baseline="0" dirty="0" err="1"/>
              <a:t>nhóm</a:t>
            </a:r>
            <a:r>
              <a:rPr lang="en-US" baseline="0" dirty="0"/>
              <a:t> </a:t>
            </a:r>
            <a:r>
              <a:rPr lang="en-US" baseline="0" dirty="0" err="1"/>
              <a:t>nguyên</a:t>
            </a:r>
            <a:r>
              <a:rPr lang="en-US" baseline="0" dirty="0"/>
              <a:t> </a:t>
            </a:r>
            <a:r>
              <a:rPr lang="en-US" baseline="0" dirty="0" err="1"/>
              <a:t>tắc</a:t>
            </a:r>
            <a:r>
              <a:rPr lang="en-US" baseline="0" dirty="0"/>
              <a:t> </a:t>
            </a:r>
            <a:r>
              <a:rPr lang="en-US" baseline="0" dirty="0" err="1"/>
              <a:t>nào</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27</a:t>
            </a:fld>
            <a:endParaRPr lang="en-US"/>
          </a:p>
        </p:txBody>
      </p:sp>
    </p:spTree>
    <p:extLst>
      <p:ext uri="{BB962C8B-B14F-4D97-AF65-F5344CB8AC3E}">
        <p14:creationId xmlns:p14="http://schemas.microsoft.com/office/powerpoint/2010/main" val="164153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đặt</a:t>
            </a:r>
            <a:r>
              <a:rPr lang="en-US" baseline="0" dirty="0"/>
              <a:t> </a:t>
            </a:r>
            <a:r>
              <a:rPr lang="en-US" baseline="0" dirty="0" err="1"/>
              <a:t>câu</a:t>
            </a:r>
            <a:r>
              <a:rPr lang="en-US" baseline="0" dirty="0"/>
              <a:t> </a:t>
            </a:r>
            <a:r>
              <a:rPr lang="en-US" baseline="0" dirty="0" err="1"/>
              <a:t>hỏi</a:t>
            </a:r>
            <a:endParaRPr lang="en-US" baseline="0" dirty="0"/>
          </a:p>
          <a:p>
            <a:r>
              <a:rPr lang="en-US" baseline="0" dirty="0"/>
              <a:t>SV </a:t>
            </a:r>
            <a:r>
              <a:rPr lang="en-US" baseline="0" dirty="0" err="1"/>
              <a:t>trả</a:t>
            </a:r>
            <a:r>
              <a:rPr lang="en-US" baseline="0" dirty="0"/>
              <a:t> </a:t>
            </a:r>
            <a:r>
              <a:rPr lang="en-US" baseline="0" dirty="0" err="1"/>
              <a:t>lời</a:t>
            </a:r>
            <a:r>
              <a:rPr lang="en-US" baseline="0" dirty="0"/>
              <a:t>, </a:t>
            </a:r>
            <a:r>
              <a:rPr lang="en-US" baseline="0" dirty="0" err="1"/>
              <a:t>giải</a:t>
            </a:r>
            <a:r>
              <a:rPr lang="en-US" baseline="0" dirty="0"/>
              <a:t> </a:t>
            </a:r>
            <a:r>
              <a:rPr lang="en-US" baseline="0" dirty="0" err="1"/>
              <a:t>thích</a:t>
            </a:r>
            <a:r>
              <a:rPr lang="en-US" baseline="0" dirty="0"/>
              <a:t> </a:t>
            </a:r>
            <a:r>
              <a:rPr lang="en-US" baseline="0" dirty="0" err="1"/>
              <a:t>vì</a:t>
            </a:r>
            <a:r>
              <a:rPr lang="en-US" baseline="0" dirty="0"/>
              <a:t> </a:t>
            </a:r>
            <a:r>
              <a:rPr lang="en-US" baseline="0" dirty="0" err="1"/>
              <a:t>sao</a:t>
            </a:r>
            <a:r>
              <a:rPr lang="en-US" baseline="0" dirty="0"/>
              <a:t> </a:t>
            </a:r>
            <a:r>
              <a:rPr lang="en-US" baseline="0" dirty="0" err="1"/>
              <a:t>chọn</a:t>
            </a:r>
            <a:r>
              <a:rPr lang="en-US" baseline="0" dirty="0"/>
              <a:t> </a:t>
            </a:r>
            <a:r>
              <a:rPr lang="en-US" baseline="0" dirty="0" err="1"/>
              <a:t>kết</a:t>
            </a:r>
            <a:r>
              <a:rPr lang="en-US" baseline="0" dirty="0"/>
              <a:t> </a:t>
            </a:r>
            <a:r>
              <a:rPr lang="en-US" baseline="0" dirty="0" err="1"/>
              <a:t>quả</a:t>
            </a:r>
            <a:r>
              <a:rPr lang="en-US" baseline="0" dirty="0"/>
              <a:t> </a:t>
            </a:r>
            <a:r>
              <a:rPr lang="en-US" baseline="0" dirty="0" err="1"/>
              <a:t>đó</a:t>
            </a:r>
            <a:endParaRPr lang="en-US" dirty="0"/>
          </a:p>
          <a:p>
            <a:r>
              <a:rPr lang="en-US" dirty="0" err="1"/>
              <a:t>Vậy</a:t>
            </a:r>
            <a:r>
              <a:rPr lang="en-US" dirty="0"/>
              <a:t> </a:t>
            </a:r>
            <a:r>
              <a:rPr lang="en-US" dirty="0" err="1"/>
              <a:t>những</a:t>
            </a:r>
            <a:r>
              <a:rPr lang="en-US" baseline="0" dirty="0"/>
              <a:t> </a:t>
            </a:r>
            <a:r>
              <a:rPr lang="en-US" baseline="0" dirty="0" err="1"/>
              <a:t>nguyên</a:t>
            </a:r>
            <a:r>
              <a:rPr lang="en-US" baseline="0" dirty="0"/>
              <a:t> </a:t>
            </a:r>
            <a:r>
              <a:rPr lang="en-US" baseline="0" dirty="0" err="1"/>
              <a:t>tắc</a:t>
            </a:r>
            <a:r>
              <a:rPr lang="en-US" baseline="0" dirty="0"/>
              <a:t> </a:t>
            </a:r>
            <a:r>
              <a:rPr lang="en-US" baseline="0" dirty="0" err="1"/>
              <a:t>còn</a:t>
            </a:r>
            <a:r>
              <a:rPr lang="en-US" baseline="0" dirty="0"/>
              <a:t> </a:t>
            </a:r>
            <a:r>
              <a:rPr lang="en-US" baseline="0" dirty="0" err="1"/>
              <a:t>lại</a:t>
            </a:r>
            <a:r>
              <a:rPr lang="en-US" baseline="0" dirty="0"/>
              <a:t> </a:t>
            </a:r>
            <a:r>
              <a:rPr lang="en-US" baseline="0" dirty="0" err="1"/>
              <a:t>thuộc</a:t>
            </a:r>
            <a:r>
              <a:rPr lang="en-US" baseline="0" dirty="0"/>
              <a:t> </a:t>
            </a:r>
            <a:r>
              <a:rPr lang="en-US" baseline="0" dirty="0" err="1"/>
              <a:t>nhóm</a:t>
            </a:r>
            <a:r>
              <a:rPr lang="en-US" baseline="0" dirty="0"/>
              <a:t> </a:t>
            </a:r>
            <a:r>
              <a:rPr lang="en-US" baseline="0" dirty="0" err="1"/>
              <a:t>nguyên</a:t>
            </a:r>
            <a:r>
              <a:rPr lang="en-US" baseline="0" dirty="0"/>
              <a:t> </a:t>
            </a:r>
            <a:r>
              <a:rPr lang="en-US" baseline="0" dirty="0" err="1"/>
              <a:t>tắc</a:t>
            </a:r>
            <a:r>
              <a:rPr lang="en-US" baseline="0" dirty="0"/>
              <a:t> </a:t>
            </a:r>
            <a:r>
              <a:rPr lang="en-US" baseline="0" dirty="0" err="1"/>
              <a:t>nào</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28</a:t>
            </a:fld>
            <a:endParaRPr lang="en-US"/>
          </a:p>
        </p:txBody>
      </p:sp>
    </p:spTree>
    <p:extLst>
      <p:ext uri="{BB962C8B-B14F-4D97-AF65-F5344CB8AC3E}">
        <p14:creationId xmlns:p14="http://schemas.microsoft.com/office/powerpoint/2010/main" val="1806290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DF8EB-3789-4CB9-B66D-924EDD550C1B}" type="slidenum">
              <a:rPr lang="en-US" smtClean="0"/>
              <a:pPr/>
              <a:t>30</a:t>
            </a:fld>
            <a:endParaRPr lang="en-US"/>
          </a:p>
        </p:txBody>
      </p:sp>
    </p:spTree>
    <p:extLst>
      <p:ext uri="{BB962C8B-B14F-4D97-AF65-F5344CB8AC3E}">
        <p14:creationId xmlns:p14="http://schemas.microsoft.com/office/powerpoint/2010/main" val="1560418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DF8EB-3789-4CB9-B66D-924EDD550C1B}" type="slidenum">
              <a:rPr lang="en-US" smtClean="0"/>
              <a:pPr/>
              <a:t>31</a:t>
            </a:fld>
            <a:endParaRPr lang="en-US"/>
          </a:p>
        </p:txBody>
      </p:sp>
    </p:spTree>
    <p:extLst>
      <p:ext uri="{BB962C8B-B14F-4D97-AF65-F5344CB8AC3E}">
        <p14:creationId xmlns:p14="http://schemas.microsoft.com/office/powerpoint/2010/main" val="170017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DF8EB-3789-4CB9-B66D-924EDD550C1B}" type="slidenum">
              <a:rPr lang="en-US" smtClean="0"/>
              <a:pPr/>
              <a:t>4</a:t>
            </a:fld>
            <a:endParaRPr lang="en-US"/>
          </a:p>
        </p:txBody>
      </p:sp>
    </p:spTree>
    <p:extLst>
      <p:ext uri="{BB962C8B-B14F-4D97-AF65-F5344CB8AC3E}">
        <p14:creationId xmlns:p14="http://schemas.microsoft.com/office/powerpoint/2010/main" val="1775794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32</a:t>
            </a:fld>
            <a:endParaRPr lang="en-US"/>
          </a:p>
        </p:txBody>
      </p:sp>
    </p:spTree>
    <p:extLst>
      <p:ext uri="{BB962C8B-B14F-4D97-AF65-F5344CB8AC3E}">
        <p14:creationId xmlns:p14="http://schemas.microsoft.com/office/powerpoint/2010/main" val="3421141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Đặt</a:t>
            </a:r>
            <a:r>
              <a:rPr lang="en-US" baseline="0" dirty="0"/>
              <a:t> </a:t>
            </a:r>
            <a:r>
              <a:rPr lang="en-US" baseline="0" dirty="0" err="1"/>
              <a:t>câu</a:t>
            </a:r>
            <a:r>
              <a:rPr lang="en-US" baseline="0" dirty="0"/>
              <a:t> </a:t>
            </a:r>
            <a:r>
              <a:rPr lang="en-US" baseline="0" dirty="0" err="1"/>
              <a:t>hỏi</a:t>
            </a:r>
            <a:endParaRPr lang="en-US" baseline="0" dirty="0"/>
          </a:p>
          <a:p>
            <a:r>
              <a:rPr lang="en-US" baseline="0" dirty="0"/>
              <a:t>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33</a:t>
            </a:fld>
            <a:endParaRPr lang="en-US"/>
          </a:p>
        </p:txBody>
      </p:sp>
    </p:spTree>
    <p:extLst>
      <p:ext uri="{BB962C8B-B14F-4D97-AF65-F5344CB8AC3E}">
        <p14:creationId xmlns:p14="http://schemas.microsoft.com/office/powerpoint/2010/main" val="3573514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Đặt</a:t>
            </a:r>
            <a:r>
              <a:rPr lang="en-US" baseline="0" dirty="0"/>
              <a:t> </a:t>
            </a:r>
            <a:r>
              <a:rPr lang="en-US" baseline="0" dirty="0" err="1"/>
              <a:t>câu</a:t>
            </a:r>
            <a:r>
              <a:rPr lang="en-US" baseline="0" dirty="0"/>
              <a:t> </a:t>
            </a:r>
            <a:r>
              <a:rPr lang="en-US" baseline="0" dirty="0" err="1"/>
              <a:t>hỏi</a:t>
            </a:r>
            <a:endParaRPr lang="en-US" baseline="0" dirty="0"/>
          </a:p>
          <a:p>
            <a:r>
              <a:rPr lang="en-US" baseline="0" dirty="0"/>
              <a:t>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5</a:t>
            </a:fld>
            <a:endParaRPr lang="en-US"/>
          </a:p>
        </p:txBody>
      </p:sp>
    </p:spTree>
    <p:extLst>
      <p:ext uri="{BB962C8B-B14F-4D97-AF65-F5344CB8AC3E}">
        <p14:creationId xmlns:p14="http://schemas.microsoft.com/office/powerpoint/2010/main" val="39128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Đặt</a:t>
            </a:r>
            <a:r>
              <a:rPr lang="en-US" baseline="0" dirty="0"/>
              <a:t> </a:t>
            </a:r>
            <a:r>
              <a:rPr lang="en-US" baseline="0" dirty="0" err="1"/>
              <a:t>câu</a:t>
            </a:r>
            <a:r>
              <a:rPr lang="en-US" baseline="0" dirty="0"/>
              <a:t> </a:t>
            </a:r>
            <a:r>
              <a:rPr lang="en-US" baseline="0" dirty="0" err="1"/>
              <a:t>hỏi</a:t>
            </a:r>
            <a:endParaRPr lang="en-US" baseline="0" dirty="0"/>
          </a:p>
          <a:p>
            <a:r>
              <a:rPr lang="en-US" baseline="0" dirty="0"/>
              <a:t>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6</a:t>
            </a:fld>
            <a:endParaRPr lang="en-US"/>
          </a:p>
        </p:txBody>
      </p:sp>
    </p:spTree>
    <p:extLst>
      <p:ext uri="{BB962C8B-B14F-4D97-AF65-F5344CB8AC3E}">
        <p14:creationId xmlns:p14="http://schemas.microsoft.com/office/powerpoint/2010/main" val="2147109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Đặt</a:t>
            </a:r>
            <a:r>
              <a:rPr lang="en-US" baseline="0" dirty="0"/>
              <a:t> </a:t>
            </a:r>
            <a:r>
              <a:rPr lang="en-US" baseline="0" dirty="0" err="1"/>
              <a:t>câu</a:t>
            </a:r>
            <a:r>
              <a:rPr lang="en-US" baseline="0" dirty="0"/>
              <a:t> </a:t>
            </a:r>
            <a:r>
              <a:rPr lang="en-US" baseline="0" dirty="0" err="1"/>
              <a:t>hỏi</a:t>
            </a:r>
            <a:endParaRPr lang="en-US" baseline="0" dirty="0"/>
          </a:p>
          <a:p>
            <a:r>
              <a:rPr lang="en-US" baseline="0" dirty="0"/>
              <a:t>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7</a:t>
            </a:fld>
            <a:endParaRPr lang="en-US"/>
          </a:p>
        </p:txBody>
      </p:sp>
    </p:spTree>
    <p:extLst>
      <p:ext uri="{BB962C8B-B14F-4D97-AF65-F5344CB8AC3E}">
        <p14:creationId xmlns:p14="http://schemas.microsoft.com/office/powerpoint/2010/main" val="979134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Đặt</a:t>
            </a:r>
            <a:r>
              <a:rPr lang="en-US" baseline="0" dirty="0"/>
              <a:t> </a:t>
            </a:r>
            <a:r>
              <a:rPr lang="en-US" baseline="0" dirty="0" err="1"/>
              <a:t>câu</a:t>
            </a:r>
            <a:r>
              <a:rPr lang="en-US" baseline="0" dirty="0"/>
              <a:t> </a:t>
            </a:r>
            <a:r>
              <a:rPr lang="en-US" baseline="0" dirty="0" err="1"/>
              <a:t>hỏi</a:t>
            </a:r>
            <a:endParaRPr lang="en-US" baseline="0" dirty="0"/>
          </a:p>
          <a:p>
            <a:r>
              <a:rPr lang="en-US" baseline="0" dirty="0"/>
              <a:t>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8</a:t>
            </a:fld>
            <a:endParaRPr lang="en-US"/>
          </a:p>
        </p:txBody>
      </p:sp>
    </p:spTree>
    <p:extLst>
      <p:ext uri="{BB962C8B-B14F-4D97-AF65-F5344CB8AC3E}">
        <p14:creationId xmlns:p14="http://schemas.microsoft.com/office/powerpoint/2010/main" val="591907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Đặt</a:t>
            </a:r>
            <a:r>
              <a:rPr lang="en-US" baseline="0" dirty="0"/>
              <a:t> </a:t>
            </a:r>
            <a:r>
              <a:rPr lang="en-US" baseline="0" dirty="0" err="1"/>
              <a:t>câu</a:t>
            </a:r>
            <a:r>
              <a:rPr lang="en-US" baseline="0" dirty="0"/>
              <a:t> </a:t>
            </a:r>
            <a:r>
              <a:rPr lang="en-US" baseline="0" dirty="0" err="1"/>
              <a:t>hỏi</a:t>
            </a:r>
            <a:endParaRPr lang="en-US" baseline="0" dirty="0"/>
          </a:p>
          <a:p>
            <a:r>
              <a:rPr lang="en-US" baseline="0" dirty="0"/>
              <a:t>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9</a:t>
            </a:fld>
            <a:endParaRPr lang="en-US"/>
          </a:p>
        </p:txBody>
      </p:sp>
    </p:spTree>
    <p:extLst>
      <p:ext uri="{BB962C8B-B14F-4D97-AF65-F5344CB8AC3E}">
        <p14:creationId xmlns:p14="http://schemas.microsoft.com/office/powerpoint/2010/main" val="290472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Đặt</a:t>
            </a:r>
            <a:r>
              <a:rPr lang="en-US" baseline="0" dirty="0"/>
              <a:t> </a:t>
            </a:r>
            <a:r>
              <a:rPr lang="en-US" baseline="0" dirty="0" err="1"/>
              <a:t>câu</a:t>
            </a:r>
            <a:r>
              <a:rPr lang="en-US" baseline="0" dirty="0"/>
              <a:t> </a:t>
            </a:r>
            <a:r>
              <a:rPr lang="en-US" baseline="0" dirty="0" err="1"/>
              <a:t>hỏi</a:t>
            </a:r>
            <a:endParaRPr lang="en-US" baseline="0" dirty="0"/>
          </a:p>
          <a:p>
            <a:r>
              <a:rPr lang="en-US" baseline="0" dirty="0"/>
              <a:t>SV </a:t>
            </a:r>
            <a:r>
              <a:rPr lang="en-US" baseline="0" dirty="0" err="1"/>
              <a:t>trả</a:t>
            </a:r>
            <a:r>
              <a:rPr lang="en-US" baseline="0" dirty="0"/>
              <a:t> </a:t>
            </a:r>
            <a:r>
              <a:rPr lang="en-US" baseline="0" dirty="0" err="1"/>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10</a:t>
            </a:fld>
            <a:endParaRPr lang="en-US"/>
          </a:p>
        </p:txBody>
      </p:sp>
    </p:spTree>
    <p:extLst>
      <p:ext uri="{BB962C8B-B14F-4D97-AF65-F5344CB8AC3E}">
        <p14:creationId xmlns:p14="http://schemas.microsoft.com/office/powerpoint/2010/main" val="104359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DF453C-425F-4361-89EE-35782B6AF4B1}"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DF453C-425F-4361-89EE-35782B6AF4B1}"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DF453C-425F-4361-89EE-35782B6AF4B1}"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DF453C-425F-4361-89EE-35782B6AF4B1}"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DF453C-425F-4361-89EE-35782B6AF4B1}"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DF453C-425F-4361-89EE-35782B6AF4B1}"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DF453C-425F-4361-89EE-35782B6AF4B1}" type="datetimeFigureOut">
              <a:rPr lang="en-US" smtClean="0"/>
              <a:pPr/>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DF453C-425F-4361-89EE-35782B6AF4B1}" type="datetimeFigureOut">
              <a:rPr lang="en-US" smtClean="0"/>
              <a:pPr/>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F453C-425F-4361-89EE-35782B6AF4B1}" type="datetimeFigureOut">
              <a:rPr lang="en-US" smtClean="0"/>
              <a:pPr/>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DF453C-425F-4361-89EE-35782B6AF4B1}"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DF453C-425F-4361-89EE-35782B6AF4B1}"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4DF453C-425F-4361-89EE-35782B6AF4B1}" type="datetimeFigureOut">
              <a:rPr lang="en-US" smtClean="0"/>
              <a:pPr/>
              <a:t>9/11/2020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AF65A9-22AB-466A-842E-C5BF9E56D9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Autofit/>
          </a:bodyPr>
          <a:lstStyle/>
          <a:p>
            <a:r>
              <a:rPr lang="en-US" sz="2400" b="1" dirty="0" err="1">
                <a:solidFill>
                  <a:schemeClr val="bg1"/>
                </a:solidFill>
                <a:latin typeface="Arial" pitchFamily="34" charset="0"/>
                <a:ea typeface="Tahoma" pitchFamily="34" charset="0"/>
                <a:cs typeface="Arial" pitchFamily="34" charset="0"/>
              </a:rPr>
              <a:t>BỆNH</a:t>
            </a:r>
            <a:r>
              <a:rPr lang="en-US" sz="2400" b="1" dirty="0">
                <a:solidFill>
                  <a:schemeClr val="bg1"/>
                </a:solidFill>
                <a:latin typeface="Arial" pitchFamily="34" charset="0"/>
                <a:ea typeface="Tahoma" pitchFamily="34" charset="0"/>
                <a:cs typeface="Arial" pitchFamily="34" charset="0"/>
              </a:rPr>
              <a:t> </a:t>
            </a:r>
            <a:r>
              <a:rPr lang="en-US" sz="2400" b="1" dirty="0" err="1">
                <a:solidFill>
                  <a:schemeClr val="bg1"/>
                </a:solidFill>
                <a:latin typeface="Arial" pitchFamily="34" charset="0"/>
                <a:ea typeface="Tahoma" pitchFamily="34" charset="0"/>
                <a:cs typeface="Arial" pitchFamily="34" charset="0"/>
              </a:rPr>
              <a:t>VIỆN</a:t>
            </a:r>
            <a:r>
              <a:rPr lang="en-US" sz="2400" b="1" dirty="0">
                <a:solidFill>
                  <a:schemeClr val="bg1"/>
                </a:solidFill>
                <a:latin typeface="Arial" pitchFamily="34" charset="0"/>
                <a:ea typeface="Tahoma" pitchFamily="34" charset="0"/>
                <a:cs typeface="Arial" pitchFamily="34" charset="0"/>
              </a:rPr>
              <a:t> </a:t>
            </a:r>
            <a:r>
              <a:rPr lang="en-US" sz="2400" b="1" dirty="0" err="1">
                <a:solidFill>
                  <a:schemeClr val="bg1"/>
                </a:solidFill>
                <a:latin typeface="Arial" pitchFamily="34" charset="0"/>
                <a:ea typeface="Tahoma" pitchFamily="34" charset="0"/>
                <a:cs typeface="Arial" pitchFamily="34" charset="0"/>
              </a:rPr>
              <a:t>BẠCH</a:t>
            </a:r>
            <a:r>
              <a:rPr lang="en-US" sz="2400" b="1" dirty="0">
                <a:solidFill>
                  <a:schemeClr val="bg1"/>
                </a:solidFill>
                <a:latin typeface="Arial" pitchFamily="34" charset="0"/>
                <a:ea typeface="Tahoma" pitchFamily="34" charset="0"/>
                <a:cs typeface="Arial" pitchFamily="34" charset="0"/>
              </a:rPr>
              <a:t> MAI</a:t>
            </a:r>
            <a:br>
              <a:rPr lang="en-US" sz="2400" b="1" dirty="0">
                <a:solidFill>
                  <a:schemeClr val="bg1"/>
                </a:solidFill>
                <a:latin typeface="Arial" pitchFamily="34" charset="0"/>
                <a:ea typeface="Tahoma" pitchFamily="34" charset="0"/>
                <a:cs typeface="Arial" pitchFamily="34" charset="0"/>
              </a:rPr>
            </a:br>
            <a:r>
              <a:rPr lang="en-US" sz="2400" b="1" dirty="0" err="1">
                <a:solidFill>
                  <a:schemeClr val="bg1"/>
                </a:solidFill>
                <a:latin typeface="Arial" pitchFamily="34" charset="0"/>
                <a:ea typeface="Tahoma" pitchFamily="34" charset="0"/>
                <a:cs typeface="Arial" pitchFamily="34" charset="0"/>
              </a:rPr>
              <a:t>TRƯỜNG</a:t>
            </a:r>
            <a:r>
              <a:rPr lang="en-US" sz="2400" b="1" dirty="0">
                <a:solidFill>
                  <a:schemeClr val="bg1"/>
                </a:solidFill>
                <a:latin typeface="Arial" pitchFamily="34" charset="0"/>
                <a:ea typeface="Tahoma" pitchFamily="34" charset="0"/>
                <a:cs typeface="Arial" pitchFamily="34" charset="0"/>
              </a:rPr>
              <a:t> CAO </a:t>
            </a:r>
            <a:r>
              <a:rPr lang="en-US" sz="2400" b="1" dirty="0" err="1">
                <a:solidFill>
                  <a:schemeClr val="bg1"/>
                </a:solidFill>
                <a:latin typeface="Arial" pitchFamily="34" charset="0"/>
                <a:ea typeface="Tahoma" pitchFamily="34" charset="0"/>
                <a:cs typeface="Arial" pitchFamily="34" charset="0"/>
              </a:rPr>
              <a:t>ĐẲNG</a:t>
            </a:r>
            <a:r>
              <a:rPr lang="en-US" sz="2400" b="1" dirty="0">
                <a:solidFill>
                  <a:schemeClr val="bg1"/>
                </a:solidFill>
                <a:latin typeface="Arial" pitchFamily="34" charset="0"/>
                <a:ea typeface="Tahoma" pitchFamily="34" charset="0"/>
                <a:cs typeface="Arial" pitchFamily="34" charset="0"/>
              </a:rPr>
              <a:t> Y </a:t>
            </a:r>
            <a:r>
              <a:rPr lang="en-US" sz="2400" b="1" dirty="0" err="1">
                <a:solidFill>
                  <a:schemeClr val="bg1"/>
                </a:solidFill>
                <a:latin typeface="Arial" pitchFamily="34" charset="0"/>
                <a:ea typeface="Tahoma" pitchFamily="34" charset="0"/>
                <a:cs typeface="Arial" pitchFamily="34" charset="0"/>
              </a:rPr>
              <a:t>TẾ</a:t>
            </a:r>
            <a:r>
              <a:rPr lang="en-US" sz="2400" b="1" dirty="0">
                <a:solidFill>
                  <a:schemeClr val="bg1"/>
                </a:solidFill>
                <a:latin typeface="Arial" pitchFamily="34" charset="0"/>
                <a:ea typeface="Tahoma" pitchFamily="34" charset="0"/>
                <a:cs typeface="Arial" pitchFamily="34" charset="0"/>
              </a:rPr>
              <a:t> </a:t>
            </a:r>
            <a:r>
              <a:rPr lang="en-US" sz="2400" b="1" dirty="0" err="1">
                <a:solidFill>
                  <a:schemeClr val="bg1"/>
                </a:solidFill>
                <a:latin typeface="Arial" pitchFamily="34" charset="0"/>
                <a:ea typeface="Tahoma" pitchFamily="34" charset="0"/>
                <a:cs typeface="Arial" pitchFamily="34" charset="0"/>
              </a:rPr>
              <a:t>BẠCH</a:t>
            </a:r>
            <a:r>
              <a:rPr lang="en-US" sz="2400" b="1" dirty="0">
                <a:solidFill>
                  <a:schemeClr val="bg1"/>
                </a:solidFill>
                <a:latin typeface="Arial" pitchFamily="34" charset="0"/>
                <a:ea typeface="Tahoma" pitchFamily="34" charset="0"/>
                <a:cs typeface="Arial" pitchFamily="34" charset="0"/>
              </a:rPr>
              <a:t> MAI</a:t>
            </a:r>
          </a:p>
        </p:txBody>
      </p:sp>
      <p:pic>
        <p:nvPicPr>
          <p:cNvPr id="1026" name="Picture 2" descr="C:\Users\VN-Pro\Desktop\Quy chuan Logo Cao Dang y Bach Mai_nho.jpg"/>
          <p:cNvPicPr>
            <a:picLocks noChangeAspect="1" noChangeArrowheads="1"/>
          </p:cNvPicPr>
          <p:nvPr/>
        </p:nvPicPr>
        <p:blipFill>
          <a:blip r:embed="rId2" cstate="print"/>
          <a:srcRect/>
          <a:stretch>
            <a:fillRect/>
          </a:stretch>
        </p:blipFill>
        <p:spPr bwMode="auto">
          <a:xfrm>
            <a:off x="8284602" y="0"/>
            <a:ext cx="706998" cy="666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3" cstate="print"/>
          <a:srcRect/>
          <a:stretch>
            <a:fillRect/>
          </a:stretch>
        </p:blipFill>
        <p:spPr bwMode="auto">
          <a:xfrm>
            <a:off x="147638" y="0"/>
            <a:ext cx="677385"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304800" y="628650"/>
            <a:ext cx="8458200" cy="4286250"/>
          </a:xfrm>
        </p:spPr>
        <p:txBody>
          <a:bodyPr>
            <a:normAutofit/>
          </a:bodyPr>
          <a:lstStyle/>
          <a:p>
            <a:endParaRPr lang="en-US" b="1" dirty="0">
              <a:solidFill>
                <a:srgbClr val="0070C0"/>
              </a:solidFill>
              <a:latin typeface="Tahoma" pitchFamily="34" charset="0"/>
              <a:ea typeface="Tahoma" pitchFamily="34" charset="0"/>
              <a:cs typeface="Tahoma" pitchFamily="34" charset="0"/>
            </a:endParaRPr>
          </a:p>
          <a:p>
            <a:r>
              <a:rPr lang="en-US" sz="3600" b="1" dirty="0">
                <a:solidFill>
                  <a:srgbClr val="0000FF"/>
                </a:solidFill>
                <a:latin typeface="Tahoma" pitchFamily="34" charset="0"/>
                <a:ea typeface="Tahoma" pitchFamily="34" charset="0"/>
                <a:cs typeface="Tahoma" pitchFamily="34" charset="0"/>
              </a:rPr>
              <a:t> </a:t>
            </a:r>
            <a:endParaRPr lang="en-US" b="1" dirty="0">
              <a:solidFill>
                <a:srgbClr val="FF0000"/>
              </a:solidFill>
              <a:latin typeface="Times New Roman" pitchFamily="18" charset="0"/>
              <a:ea typeface="Tahoma" pitchFamily="34" charset="0"/>
              <a:cs typeface="Times New Roman" pitchFamily="18"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 name="Subtitle 2"/>
          <p:cNvSpPr txBox="1">
            <a:spLocks/>
          </p:cNvSpPr>
          <p:nvPr/>
        </p:nvSpPr>
        <p:spPr>
          <a:xfrm>
            <a:off x="381000" y="1200150"/>
            <a:ext cx="8382000" cy="3543300"/>
          </a:xfrm>
          <a:prstGeom prst="rect">
            <a:avLst/>
          </a:prstGeom>
        </p:spPr>
        <p:txBody>
          <a:bodyPr vert="horz" lIns="91440" tIns="45720" rIns="91440" bIns="45720" rtlCol="0">
            <a:noAutofit/>
          </a:bodyPr>
          <a:lstStyle/>
          <a:p>
            <a:pPr lvl="2" algn="just">
              <a:spcBef>
                <a:spcPct val="20000"/>
              </a:spcBef>
              <a:buFont typeface="Wingdings" pitchFamily="2" charset="2"/>
              <a:buChar char="ü"/>
            </a:pPr>
            <a:endParaRPr kumimoji="0" lang="en-US" sz="3200" i="0" u="none" strike="noStrike" kern="1200" cap="none" spc="0" normalizeH="0" baseline="0" noProof="0" dirty="0">
              <a:ln>
                <a:noFill/>
              </a:ln>
              <a:effectLst/>
              <a:uLnTx/>
              <a:uFillTx/>
              <a:latin typeface="Times New Roman" pitchFamily="18" charset="0"/>
              <a:ea typeface="Tahoma" pitchFamily="34" charset="0"/>
              <a:cs typeface="Times New Roman" pitchFamily="18"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
        <p:nvSpPr>
          <p:cNvPr id="11" name="Subtitle 2"/>
          <p:cNvSpPr txBox="1">
            <a:spLocks/>
          </p:cNvSpPr>
          <p:nvPr/>
        </p:nvSpPr>
        <p:spPr>
          <a:xfrm>
            <a:off x="228600" y="1143000"/>
            <a:ext cx="8686800" cy="3829050"/>
          </a:xfrm>
          <a:prstGeom prst="rect">
            <a:avLst/>
          </a:prstGeom>
        </p:spPr>
        <p:txBody>
          <a:bodyPr vert="horz" lIns="91440" tIns="45720" rIns="91440" bIns="45720" rtlCol="0">
            <a:normAutofit/>
          </a:bodyPr>
          <a:lstStyle/>
          <a:p>
            <a:pPr marL="514350" marR="0" lvl="0" indent="-514350" defTabSz="914400" rtl="0" eaLnBrk="1" fontAlgn="auto" latinLnBrk="0" hangingPunct="1">
              <a:lnSpc>
                <a:spcPct val="100000"/>
              </a:lnSpc>
              <a:spcBef>
                <a:spcPct val="20000"/>
              </a:spcBef>
              <a:spcAft>
                <a:spcPts val="0"/>
              </a:spcAft>
              <a:buClrTx/>
              <a:buSzTx/>
              <a:tabLst/>
              <a:defRPr/>
            </a:pPr>
            <a:endParaRPr lang="en-US" sz="3200" b="1" dirty="0">
              <a:solidFill>
                <a:srgbClr val="0070C0"/>
              </a:solidFill>
              <a:latin typeface="Tahoma" pitchFamily="34" charset="0"/>
              <a:ea typeface="Tahoma" pitchFamily="34" charset="0"/>
              <a:cs typeface="Tahoma"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3200" b="1" i="0" u="none" strike="noStrike" kern="1200" cap="none" spc="0" normalizeH="0" baseline="0" noProof="0" dirty="0">
              <a:ln>
                <a:noFill/>
              </a:ln>
              <a:solidFill>
                <a:srgbClr val="0070C0"/>
              </a:solidFill>
              <a:effectLst/>
              <a:uLnTx/>
              <a:uFillTx/>
              <a:latin typeface="Tahoma" pitchFamily="34" charset="0"/>
              <a:ea typeface="Tahoma" pitchFamily="34" charset="0"/>
              <a:cs typeface="Tahoma" pitchFamily="34" charset="0"/>
            </a:endParaRPr>
          </a:p>
        </p:txBody>
      </p:sp>
      <p:pic>
        <p:nvPicPr>
          <p:cNvPr id="3" name="Picture 2"/>
          <p:cNvPicPr>
            <a:picLocks noChangeAspect="1" noChangeArrowheads="1"/>
          </p:cNvPicPr>
          <p:nvPr/>
        </p:nvPicPr>
        <p:blipFill>
          <a:blip r:embed="rId4"/>
          <a:srcRect/>
          <a:stretch>
            <a:fillRect/>
          </a:stretch>
        </p:blipFill>
        <p:spPr bwMode="auto">
          <a:xfrm>
            <a:off x="0" y="742950"/>
            <a:ext cx="9144000" cy="44005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200" b="1" dirty="0">
                <a:solidFill>
                  <a:schemeClr val="bg1"/>
                </a:solidFill>
                <a:latin typeface="Arial" pitchFamily="34" charset="0"/>
                <a:ea typeface="Tahoma" pitchFamily="34" charset="0"/>
                <a:cs typeface="Arial" pitchFamily="34" charset="0"/>
              </a:rPr>
              <a:t> </a:t>
            </a:r>
            <a:r>
              <a:rPr lang="en-US" sz="3200" b="1" dirty="0" smtClean="0">
                <a:solidFill>
                  <a:schemeClr val="bg1"/>
                </a:solidFill>
                <a:latin typeface="Arial" pitchFamily="34" charset="0"/>
                <a:ea typeface="Tahoma" pitchFamily="34" charset="0"/>
                <a:cs typeface="Arial" pitchFamily="34" charset="0"/>
              </a:rPr>
              <a:t>3. PHÂN LOẠI VẾT THƯƠNG</a:t>
            </a:r>
            <a:endParaRPr lang="en-US" sz="32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666750"/>
            <a:ext cx="9144000" cy="4476750"/>
          </a:xfrm>
        </p:spPr>
        <p:txBody>
          <a:bodyPr>
            <a:noAutofit/>
          </a:bodyPr>
          <a:lstStyle/>
          <a:p>
            <a:pPr algn="just">
              <a:spcBef>
                <a:spcPts val="0"/>
              </a:spcBef>
              <a:tabLst>
                <a:tab pos="228600" algn="l"/>
              </a:tabLst>
            </a:pPr>
            <a:endParaRPr lang="en-US" dirty="0">
              <a:solidFill>
                <a:srgbClr val="000099"/>
              </a:solidFill>
              <a:latin typeface="Arial" pitchFamily="34" charset="0"/>
              <a:cs typeface="Arial" pitchFamily="34" charset="0"/>
            </a:endParaRPr>
          </a:p>
          <a:p>
            <a:pPr algn="just">
              <a:spcBef>
                <a:spcPts val="0"/>
              </a:spcBef>
              <a:tabLst>
                <a:tab pos="228600" algn="l"/>
              </a:tabLst>
            </a:pPr>
            <a:endParaRPr lang="en-US" dirty="0">
              <a:solidFill>
                <a:srgbClr val="000099"/>
              </a:solidFill>
              <a:latin typeface="Arial" pitchFamily="34" charset="0"/>
              <a:cs typeface="Arial" pitchFamily="34" charset="0"/>
            </a:endParaRPr>
          </a:p>
          <a:p>
            <a:pPr marL="285750" lvl="0" indent="-285750" algn="just">
              <a:spcBef>
                <a:spcPts val="0"/>
              </a:spcBef>
              <a:spcAft>
                <a:spcPts val="0"/>
              </a:spcAft>
              <a:tabLst>
                <a:tab pos="228600" algn="l"/>
              </a:tabLst>
            </a:pPr>
            <a:endParaRPr lang="en-US" dirty="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10</a:t>
            </a:fld>
            <a:endParaRPr lang="en-US"/>
          </a:p>
        </p:txBody>
      </p:sp>
      <p:sp>
        <p:nvSpPr>
          <p:cNvPr id="5" name="Rectangle 4"/>
          <p:cNvSpPr/>
          <p:nvPr/>
        </p:nvSpPr>
        <p:spPr>
          <a:xfrm>
            <a:off x="188686" y="2612121"/>
            <a:ext cx="1582057" cy="53702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Cách</a:t>
            </a:r>
            <a:r>
              <a:rPr lang="en-US" sz="2800" b="1" dirty="0" smtClean="0"/>
              <a:t> 1</a:t>
            </a:r>
            <a:endParaRPr lang="en-US" sz="2800" b="1" dirty="0"/>
          </a:p>
        </p:txBody>
      </p:sp>
      <p:sp>
        <p:nvSpPr>
          <p:cNvPr id="9" name="Rectangle 8"/>
          <p:cNvSpPr/>
          <p:nvPr/>
        </p:nvSpPr>
        <p:spPr>
          <a:xfrm>
            <a:off x="2235201" y="1441902"/>
            <a:ext cx="2423885" cy="93345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Vết</a:t>
            </a:r>
            <a:r>
              <a:rPr lang="en-US" sz="2800" b="1" dirty="0" smtClean="0"/>
              <a:t> </a:t>
            </a:r>
            <a:r>
              <a:rPr lang="en-US" sz="2800" b="1" dirty="0" err="1" smtClean="0"/>
              <a:t>thương</a:t>
            </a:r>
            <a:endParaRPr lang="en-US" sz="2800" b="1" dirty="0" smtClean="0"/>
          </a:p>
          <a:p>
            <a:pPr algn="ctr"/>
            <a:r>
              <a:rPr lang="en-US" sz="2800" b="1" dirty="0" smtClean="0"/>
              <a:t> </a:t>
            </a:r>
            <a:r>
              <a:rPr lang="en-US" sz="2800" b="1" dirty="0" err="1" smtClean="0"/>
              <a:t>sạch</a:t>
            </a:r>
            <a:endParaRPr lang="en-US" sz="2800" b="1" dirty="0"/>
          </a:p>
        </p:txBody>
      </p:sp>
      <p:sp>
        <p:nvSpPr>
          <p:cNvPr id="11" name="Rectangle 10"/>
          <p:cNvSpPr/>
          <p:nvPr/>
        </p:nvSpPr>
        <p:spPr>
          <a:xfrm>
            <a:off x="2235200" y="3565179"/>
            <a:ext cx="2423885" cy="9255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Vết</a:t>
            </a:r>
            <a:r>
              <a:rPr lang="en-US" sz="2800" b="1" dirty="0" smtClean="0"/>
              <a:t> </a:t>
            </a:r>
            <a:r>
              <a:rPr lang="en-US" sz="2800" b="1" dirty="0" err="1" smtClean="0"/>
              <a:t>thương</a:t>
            </a:r>
            <a:r>
              <a:rPr lang="en-US" sz="2800" b="1" dirty="0" smtClean="0"/>
              <a:t> </a:t>
            </a:r>
            <a:r>
              <a:rPr lang="en-US" sz="2800" b="1" dirty="0" err="1" smtClean="0"/>
              <a:t>nhiễm</a:t>
            </a:r>
            <a:r>
              <a:rPr lang="en-US" sz="2800" b="1" dirty="0" smtClean="0"/>
              <a:t> </a:t>
            </a:r>
            <a:r>
              <a:rPr lang="en-US" sz="2800" b="1" dirty="0" err="1" smtClean="0"/>
              <a:t>khuẩn</a:t>
            </a:r>
            <a:endParaRPr lang="en-US" sz="2800" b="1" dirty="0"/>
          </a:p>
        </p:txBody>
      </p:sp>
      <p:sp>
        <p:nvSpPr>
          <p:cNvPr id="12" name="Rectangle 11"/>
          <p:cNvSpPr/>
          <p:nvPr/>
        </p:nvSpPr>
        <p:spPr>
          <a:xfrm>
            <a:off x="5341257" y="885823"/>
            <a:ext cx="2423885" cy="93345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Vết</a:t>
            </a:r>
            <a:r>
              <a:rPr lang="en-US" sz="2800" b="1" dirty="0" smtClean="0"/>
              <a:t> </a:t>
            </a:r>
            <a:r>
              <a:rPr lang="en-US" sz="2800" b="1" dirty="0" err="1" smtClean="0"/>
              <a:t>thương</a:t>
            </a:r>
            <a:endParaRPr lang="en-US" sz="2800" b="1" dirty="0" smtClean="0"/>
          </a:p>
          <a:p>
            <a:pPr algn="ctr"/>
            <a:r>
              <a:rPr lang="en-US" sz="2800" b="1" dirty="0" smtClean="0"/>
              <a:t> </a:t>
            </a:r>
            <a:r>
              <a:rPr lang="en-US" sz="2800" b="1" dirty="0" err="1" smtClean="0"/>
              <a:t>Khâu</a:t>
            </a:r>
            <a:endParaRPr lang="en-US" sz="2800" b="1" dirty="0"/>
          </a:p>
        </p:txBody>
      </p:sp>
      <p:sp>
        <p:nvSpPr>
          <p:cNvPr id="15" name="Rectangle 14"/>
          <p:cNvSpPr/>
          <p:nvPr/>
        </p:nvSpPr>
        <p:spPr>
          <a:xfrm>
            <a:off x="5341257" y="1947184"/>
            <a:ext cx="2423885" cy="93345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Vết</a:t>
            </a:r>
            <a:r>
              <a:rPr lang="en-US" sz="2800" b="1" dirty="0" smtClean="0"/>
              <a:t> </a:t>
            </a:r>
            <a:r>
              <a:rPr lang="en-US" sz="2800" b="1" dirty="0" err="1" smtClean="0"/>
              <a:t>thương</a:t>
            </a:r>
            <a:endParaRPr lang="en-US" sz="2800" b="1" dirty="0" smtClean="0"/>
          </a:p>
          <a:p>
            <a:pPr algn="ctr"/>
            <a:r>
              <a:rPr lang="en-US" sz="2800" b="1" dirty="0" smtClean="0"/>
              <a:t> </a:t>
            </a:r>
            <a:r>
              <a:rPr lang="en-US" sz="2800" b="1" dirty="0" err="1" smtClean="0"/>
              <a:t>Không</a:t>
            </a:r>
            <a:r>
              <a:rPr lang="en-US" sz="2800" b="1" dirty="0" smtClean="0"/>
              <a:t> </a:t>
            </a:r>
            <a:r>
              <a:rPr lang="en-US" sz="2800" b="1" dirty="0" err="1" smtClean="0"/>
              <a:t>khâu</a:t>
            </a:r>
            <a:endParaRPr lang="en-US" sz="2800" b="1" dirty="0"/>
          </a:p>
        </p:txBody>
      </p:sp>
      <p:sp>
        <p:nvSpPr>
          <p:cNvPr id="16" name="Rectangle 15"/>
          <p:cNvSpPr/>
          <p:nvPr/>
        </p:nvSpPr>
        <p:spPr>
          <a:xfrm>
            <a:off x="5341257" y="3066017"/>
            <a:ext cx="2423885" cy="93345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Vết</a:t>
            </a:r>
            <a:r>
              <a:rPr lang="en-US" sz="2800" b="1" dirty="0" smtClean="0"/>
              <a:t> </a:t>
            </a:r>
            <a:r>
              <a:rPr lang="en-US" sz="2800" b="1" dirty="0" err="1" smtClean="0"/>
              <a:t>thương</a:t>
            </a:r>
            <a:endParaRPr lang="en-US" sz="2800" b="1" dirty="0" smtClean="0"/>
          </a:p>
          <a:p>
            <a:pPr algn="ctr"/>
            <a:r>
              <a:rPr lang="en-US" sz="2800" b="1" dirty="0" smtClean="0"/>
              <a:t> </a:t>
            </a:r>
            <a:r>
              <a:rPr lang="en-US" sz="2800" b="1" dirty="0" err="1" smtClean="0"/>
              <a:t>Khâu</a:t>
            </a:r>
            <a:endParaRPr lang="en-US" sz="2800" b="1" dirty="0"/>
          </a:p>
        </p:txBody>
      </p:sp>
      <p:sp>
        <p:nvSpPr>
          <p:cNvPr id="17" name="Rectangle 16"/>
          <p:cNvSpPr/>
          <p:nvPr/>
        </p:nvSpPr>
        <p:spPr>
          <a:xfrm>
            <a:off x="5341257" y="4127378"/>
            <a:ext cx="2423885" cy="93345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Vết</a:t>
            </a:r>
            <a:r>
              <a:rPr lang="en-US" sz="2800" b="1" dirty="0" smtClean="0"/>
              <a:t> </a:t>
            </a:r>
            <a:r>
              <a:rPr lang="en-US" sz="2800" b="1" dirty="0" err="1" smtClean="0"/>
              <a:t>thương</a:t>
            </a:r>
            <a:endParaRPr lang="en-US" sz="2800" b="1" dirty="0" smtClean="0"/>
          </a:p>
          <a:p>
            <a:pPr algn="ctr"/>
            <a:r>
              <a:rPr lang="en-US" sz="2800" b="1" dirty="0" smtClean="0"/>
              <a:t> </a:t>
            </a:r>
            <a:r>
              <a:rPr lang="en-US" sz="2800" b="1" dirty="0" err="1" smtClean="0"/>
              <a:t>không</a:t>
            </a:r>
            <a:r>
              <a:rPr lang="en-US" sz="2800" b="1" dirty="0" smtClean="0"/>
              <a:t> </a:t>
            </a:r>
            <a:r>
              <a:rPr lang="en-US" sz="2800" b="1" dirty="0" err="1" smtClean="0"/>
              <a:t>khâu</a:t>
            </a:r>
            <a:endParaRPr lang="en-US" sz="2800" b="1" dirty="0"/>
          </a:p>
        </p:txBody>
      </p:sp>
      <p:sp>
        <p:nvSpPr>
          <p:cNvPr id="18" name="Right Arrow 17"/>
          <p:cNvSpPr/>
          <p:nvPr/>
        </p:nvSpPr>
        <p:spPr>
          <a:xfrm rot="19791388">
            <a:off x="1449705" y="2163181"/>
            <a:ext cx="769257" cy="23453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9791388">
            <a:off x="4672341" y="1520497"/>
            <a:ext cx="674882" cy="23453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9791388">
            <a:off x="4672342" y="3676736"/>
            <a:ext cx="674882" cy="23453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549605">
            <a:off x="4685831" y="2214918"/>
            <a:ext cx="674882" cy="23453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549605">
            <a:off x="4672341" y="4262672"/>
            <a:ext cx="674882" cy="23453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2437161">
            <a:off x="1485203" y="3415474"/>
            <a:ext cx="749238" cy="23453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393631"/>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200" b="1" dirty="0">
                <a:solidFill>
                  <a:schemeClr val="bg1"/>
                </a:solidFill>
                <a:latin typeface="Arial" pitchFamily="34" charset="0"/>
                <a:ea typeface="Tahoma" pitchFamily="34" charset="0"/>
                <a:cs typeface="Arial" pitchFamily="34" charset="0"/>
              </a:rPr>
              <a:t> </a:t>
            </a:r>
            <a:r>
              <a:rPr lang="en-US" sz="3200" b="1" dirty="0" smtClean="0">
                <a:solidFill>
                  <a:schemeClr val="bg1"/>
                </a:solidFill>
                <a:latin typeface="Arial" pitchFamily="34" charset="0"/>
                <a:ea typeface="Tahoma" pitchFamily="34" charset="0"/>
                <a:cs typeface="Arial" pitchFamily="34" charset="0"/>
              </a:rPr>
              <a:t>3. PHÂN LOẠI VẾT THƯƠNG</a:t>
            </a:r>
            <a:endParaRPr lang="en-US" sz="32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666750"/>
            <a:ext cx="9144000" cy="4476750"/>
          </a:xfrm>
        </p:spPr>
        <p:txBody>
          <a:bodyPr>
            <a:noAutofit/>
          </a:bodyPr>
          <a:lstStyle/>
          <a:p>
            <a:pPr algn="just">
              <a:spcBef>
                <a:spcPts val="0"/>
              </a:spcBef>
              <a:tabLst>
                <a:tab pos="228600" algn="l"/>
              </a:tabLst>
            </a:pPr>
            <a:endParaRPr lang="en-US" dirty="0">
              <a:solidFill>
                <a:srgbClr val="000099"/>
              </a:solidFill>
              <a:latin typeface="Arial" pitchFamily="34" charset="0"/>
              <a:cs typeface="Arial" pitchFamily="34" charset="0"/>
            </a:endParaRPr>
          </a:p>
          <a:p>
            <a:pPr algn="just">
              <a:spcBef>
                <a:spcPts val="0"/>
              </a:spcBef>
              <a:tabLst>
                <a:tab pos="228600" algn="l"/>
              </a:tabLst>
            </a:pPr>
            <a:endParaRPr lang="en-US" dirty="0">
              <a:solidFill>
                <a:srgbClr val="000099"/>
              </a:solidFill>
              <a:latin typeface="Arial" pitchFamily="34" charset="0"/>
              <a:cs typeface="Arial" pitchFamily="34" charset="0"/>
            </a:endParaRPr>
          </a:p>
          <a:p>
            <a:pPr marL="285750" lvl="0" indent="-285750" algn="just">
              <a:spcBef>
                <a:spcPts val="0"/>
              </a:spcBef>
              <a:spcAft>
                <a:spcPts val="0"/>
              </a:spcAft>
              <a:tabLst>
                <a:tab pos="228600" algn="l"/>
              </a:tabLst>
            </a:pPr>
            <a:endParaRPr lang="en-US" dirty="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11</a:t>
            </a:fld>
            <a:endParaRPr lang="en-US"/>
          </a:p>
        </p:txBody>
      </p:sp>
      <p:sp>
        <p:nvSpPr>
          <p:cNvPr id="5" name="Rectangle 4"/>
          <p:cNvSpPr/>
          <p:nvPr/>
        </p:nvSpPr>
        <p:spPr>
          <a:xfrm>
            <a:off x="188686" y="2612121"/>
            <a:ext cx="1582057" cy="53702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Cách</a:t>
            </a:r>
            <a:r>
              <a:rPr lang="en-US" sz="2800" b="1" dirty="0" smtClean="0"/>
              <a:t> 2</a:t>
            </a:r>
            <a:endParaRPr lang="en-US" sz="2800" b="1" dirty="0"/>
          </a:p>
        </p:txBody>
      </p:sp>
      <p:sp>
        <p:nvSpPr>
          <p:cNvPr id="9" name="Rectangle 8"/>
          <p:cNvSpPr/>
          <p:nvPr/>
        </p:nvSpPr>
        <p:spPr>
          <a:xfrm>
            <a:off x="2235201" y="1441902"/>
            <a:ext cx="2423885" cy="93345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Vết</a:t>
            </a:r>
            <a:r>
              <a:rPr lang="en-US" sz="2800" b="1" dirty="0" smtClean="0"/>
              <a:t> </a:t>
            </a:r>
            <a:r>
              <a:rPr lang="en-US" sz="2800" b="1" dirty="0" err="1" smtClean="0"/>
              <a:t>thương</a:t>
            </a:r>
            <a:endParaRPr lang="en-US" sz="2800" b="1" dirty="0" smtClean="0"/>
          </a:p>
          <a:p>
            <a:pPr algn="ctr"/>
            <a:r>
              <a:rPr lang="en-US" sz="2800" b="1" dirty="0" smtClean="0"/>
              <a:t> </a:t>
            </a:r>
            <a:r>
              <a:rPr lang="en-US" sz="2800" b="1" dirty="0" err="1" smtClean="0"/>
              <a:t>Khâu</a:t>
            </a:r>
            <a:endParaRPr lang="en-US" sz="2800" b="1" dirty="0"/>
          </a:p>
        </p:txBody>
      </p:sp>
      <p:sp>
        <p:nvSpPr>
          <p:cNvPr id="11" name="Rectangle 10"/>
          <p:cNvSpPr/>
          <p:nvPr/>
        </p:nvSpPr>
        <p:spPr>
          <a:xfrm>
            <a:off x="2235200" y="3565179"/>
            <a:ext cx="2423885" cy="9255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Vết</a:t>
            </a:r>
            <a:r>
              <a:rPr lang="en-US" sz="2800" b="1" dirty="0" smtClean="0"/>
              <a:t> </a:t>
            </a:r>
            <a:r>
              <a:rPr lang="en-US" sz="2800" b="1" dirty="0" err="1" smtClean="0"/>
              <a:t>thương</a:t>
            </a:r>
            <a:r>
              <a:rPr lang="en-US" sz="2800" b="1" dirty="0" smtClean="0"/>
              <a:t> </a:t>
            </a:r>
            <a:r>
              <a:rPr lang="en-US" sz="2800" b="1" dirty="0" err="1" smtClean="0"/>
              <a:t>không</a:t>
            </a:r>
            <a:r>
              <a:rPr lang="en-US" sz="2800" b="1" dirty="0" smtClean="0"/>
              <a:t> </a:t>
            </a:r>
            <a:r>
              <a:rPr lang="en-US" sz="2800" b="1" dirty="0" err="1" smtClean="0"/>
              <a:t>khâu</a:t>
            </a:r>
            <a:endParaRPr lang="en-US" sz="2800" b="1" dirty="0"/>
          </a:p>
        </p:txBody>
      </p:sp>
      <p:sp>
        <p:nvSpPr>
          <p:cNvPr id="12" name="Rectangle 11"/>
          <p:cNvSpPr/>
          <p:nvPr/>
        </p:nvSpPr>
        <p:spPr>
          <a:xfrm>
            <a:off x="5341257" y="885823"/>
            <a:ext cx="2423885" cy="93345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Vết</a:t>
            </a:r>
            <a:r>
              <a:rPr lang="en-US" sz="2800" b="1" dirty="0"/>
              <a:t> </a:t>
            </a:r>
            <a:r>
              <a:rPr lang="en-US" sz="2800" b="1" dirty="0" err="1"/>
              <a:t>thương</a:t>
            </a:r>
            <a:endParaRPr lang="en-US" sz="2800" b="1" dirty="0"/>
          </a:p>
          <a:p>
            <a:pPr algn="ctr"/>
            <a:r>
              <a:rPr lang="en-US" sz="2800" b="1" dirty="0"/>
              <a:t> </a:t>
            </a:r>
            <a:r>
              <a:rPr lang="en-US" sz="2800" b="1" dirty="0" err="1" smtClean="0"/>
              <a:t>Sạch</a:t>
            </a:r>
            <a:endParaRPr lang="en-US" sz="2800" b="1" dirty="0"/>
          </a:p>
        </p:txBody>
      </p:sp>
      <p:sp>
        <p:nvSpPr>
          <p:cNvPr id="15" name="Rectangle 14"/>
          <p:cNvSpPr/>
          <p:nvPr/>
        </p:nvSpPr>
        <p:spPr>
          <a:xfrm>
            <a:off x="5341257" y="1947184"/>
            <a:ext cx="2423885" cy="9334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rPr>
              <a:t>Vết</a:t>
            </a:r>
            <a:r>
              <a:rPr lang="en-US" sz="2800" b="1" dirty="0" smtClean="0">
                <a:solidFill>
                  <a:schemeClr val="bg1"/>
                </a:solidFill>
              </a:rPr>
              <a:t> </a:t>
            </a:r>
            <a:r>
              <a:rPr lang="en-US" sz="2800" b="1" dirty="0" err="1" smtClean="0">
                <a:solidFill>
                  <a:schemeClr val="bg1"/>
                </a:solidFill>
              </a:rPr>
              <a:t>thương</a:t>
            </a:r>
            <a:endParaRPr lang="en-US" sz="2800" b="1" dirty="0" smtClean="0">
              <a:solidFill>
                <a:schemeClr val="bg1"/>
              </a:solidFill>
            </a:endParaRPr>
          </a:p>
          <a:p>
            <a:pPr algn="ctr"/>
            <a:r>
              <a:rPr lang="en-US" sz="2800" b="1" dirty="0" smtClean="0">
                <a:solidFill>
                  <a:schemeClr val="bg1"/>
                </a:solidFill>
              </a:rPr>
              <a:t> </a:t>
            </a:r>
            <a:r>
              <a:rPr lang="en-US" sz="2800" b="1" dirty="0" err="1" smtClean="0">
                <a:solidFill>
                  <a:schemeClr val="bg1"/>
                </a:solidFill>
              </a:rPr>
              <a:t>nhiễm</a:t>
            </a:r>
            <a:r>
              <a:rPr lang="en-US" sz="2800" b="1" dirty="0" smtClean="0">
                <a:solidFill>
                  <a:schemeClr val="bg1"/>
                </a:solidFill>
              </a:rPr>
              <a:t> </a:t>
            </a:r>
            <a:r>
              <a:rPr lang="en-US" sz="2800" b="1" dirty="0" err="1" smtClean="0">
                <a:solidFill>
                  <a:schemeClr val="bg1"/>
                </a:solidFill>
              </a:rPr>
              <a:t>khuẩn</a:t>
            </a:r>
            <a:endParaRPr lang="en-US" sz="2800" b="1" dirty="0">
              <a:solidFill>
                <a:schemeClr val="bg1"/>
              </a:solidFill>
            </a:endParaRPr>
          </a:p>
        </p:txBody>
      </p:sp>
      <p:sp>
        <p:nvSpPr>
          <p:cNvPr id="16" name="Rectangle 15"/>
          <p:cNvSpPr/>
          <p:nvPr/>
        </p:nvSpPr>
        <p:spPr>
          <a:xfrm>
            <a:off x="5341257" y="3066017"/>
            <a:ext cx="2423885" cy="93345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Vết</a:t>
            </a:r>
            <a:r>
              <a:rPr lang="en-US" sz="2800" b="1" dirty="0" smtClean="0"/>
              <a:t> </a:t>
            </a:r>
            <a:r>
              <a:rPr lang="en-US" sz="2800" b="1" dirty="0" err="1" smtClean="0"/>
              <a:t>thương</a:t>
            </a:r>
            <a:endParaRPr lang="en-US" sz="2800" b="1" dirty="0" smtClean="0"/>
          </a:p>
          <a:p>
            <a:pPr algn="ctr"/>
            <a:r>
              <a:rPr lang="en-US" sz="2800" b="1" dirty="0" smtClean="0"/>
              <a:t> </a:t>
            </a:r>
            <a:r>
              <a:rPr lang="en-US" sz="2800" b="1" dirty="0" err="1" smtClean="0"/>
              <a:t>Sạch</a:t>
            </a:r>
            <a:endParaRPr lang="en-US" sz="2800" b="1" dirty="0"/>
          </a:p>
        </p:txBody>
      </p:sp>
      <p:sp>
        <p:nvSpPr>
          <p:cNvPr id="17" name="Rectangle 16"/>
          <p:cNvSpPr/>
          <p:nvPr/>
        </p:nvSpPr>
        <p:spPr>
          <a:xfrm>
            <a:off x="5341257" y="4127378"/>
            <a:ext cx="2423885" cy="9334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Vết</a:t>
            </a:r>
            <a:r>
              <a:rPr lang="en-US" sz="2800" b="1" dirty="0" smtClean="0"/>
              <a:t> </a:t>
            </a:r>
            <a:r>
              <a:rPr lang="en-US" sz="2800" b="1" dirty="0" err="1" smtClean="0"/>
              <a:t>thương</a:t>
            </a:r>
            <a:endParaRPr lang="en-US" sz="2800" b="1" dirty="0" smtClean="0"/>
          </a:p>
          <a:p>
            <a:pPr algn="ctr"/>
            <a:r>
              <a:rPr lang="en-US" sz="2800" b="1" dirty="0" smtClean="0"/>
              <a:t> </a:t>
            </a:r>
            <a:r>
              <a:rPr lang="en-US" sz="2800" b="1" dirty="0" err="1" smtClean="0"/>
              <a:t>nhiễm</a:t>
            </a:r>
            <a:r>
              <a:rPr lang="en-US" sz="2800" b="1" dirty="0" smtClean="0"/>
              <a:t> </a:t>
            </a:r>
            <a:r>
              <a:rPr lang="en-US" sz="2800" b="1" dirty="0" err="1" smtClean="0"/>
              <a:t>khuẩn</a:t>
            </a:r>
            <a:endParaRPr lang="en-US" sz="2800" b="1" dirty="0"/>
          </a:p>
        </p:txBody>
      </p:sp>
      <p:sp>
        <p:nvSpPr>
          <p:cNvPr id="18" name="Right Arrow 17"/>
          <p:cNvSpPr/>
          <p:nvPr/>
        </p:nvSpPr>
        <p:spPr>
          <a:xfrm rot="19791388">
            <a:off x="1449705" y="2163181"/>
            <a:ext cx="769257" cy="23453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9791388">
            <a:off x="4672341" y="1520497"/>
            <a:ext cx="674882" cy="23453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9791388">
            <a:off x="4672342" y="3676736"/>
            <a:ext cx="674882" cy="23453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549605">
            <a:off x="4685831" y="2214918"/>
            <a:ext cx="674882" cy="23453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549605">
            <a:off x="4672341" y="4262672"/>
            <a:ext cx="674882" cy="23453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2437161">
            <a:off x="1485203" y="3415474"/>
            <a:ext cx="749238" cy="23453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176668"/>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
            <a:ext cx="9067800" cy="93980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fontScale="90000"/>
          </a:bodyPr>
          <a:lstStyle/>
          <a:p>
            <a:r>
              <a:rPr lang="en-US" sz="2800" b="1" dirty="0">
                <a:solidFill>
                  <a:schemeClr val="bg1"/>
                </a:solidFill>
                <a:latin typeface="Arial" pitchFamily="34" charset="0"/>
                <a:ea typeface="Tahoma" pitchFamily="34" charset="0"/>
                <a:cs typeface="Arial" pitchFamily="34" charset="0"/>
              </a:rPr>
              <a:t/>
            </a:r>
            <a:br>
              <a:rPr lang="en-US" sz="2800" b="1" dirty="0">
                <a:solidFill>
                  <a:schemeClr val="bg1"/>
                </a:solidFill>
                <a:latin typeface="Arial" pitchFamily="34" charset="0"/>
                <a:ea typeface="Tahoma" pitchFamily="34" charset="0"/>
                <a:cs typeface="Arial" pitchFamily="34" charset="0"/>
              </a:rPr>
            </a:br>
            <a:r>
              <a:rPr lang="en-US" sz="2800" b="1" dirty="0" smtClean="0">
                <a:solidFill>
                  <a:schemeClr val="bg1"/>
                </a:solidFill>
                <a:latin typeface="Arial" pitchFamily="34" charset="0"/>
                <a:ea typeface="Tahoma" pitchFamily="34" charset="0"/>
                <a:cs typeface="Arial" pitchFamily="34" charset="0"/>
              </a:rPr>
              <a:t>3. </a:t>
            </a:r>
            <a:r>
              <a:rPr lang="en-US" sz="2800" b="1" dirty="0">
                <a:solidFill>
                  <a:schemeClr val="bg1"/>
                </a:solidFill>
                <a:latin typeface="Arial" pitchFamily="34" charset="0"/>
                <a:ea typeface="Tahoma" pitchFamily="34" charset="0"/>
                <a:cs typeface="Arial" pitchFamily="34" charset="0"/>
              </a:rPr>
              <a:t>PHÂN LOẠI VẾT THƯƠNG</a:t>
            </a:r>
            <a:br>
              <a:rPr lang="en-US" sz="2800" b="1" dirty="0">
                <a:solidFill>
                  <a:schemeClr val="bg1"/>
                </a:solidFill>
                <a:latin typeface="Arial" pitchFamily="34" charset="0"/>
                <a:ea typeface="Tahoma" pitchFamily="34" charset="0"/>
                <a:cs typeface="Arial" pitchFamily="34" charset="0"/>
              </a:rPr>
            </a:br>
            <a:r>
              <a:rPr lang="en-US" sz="2800" b="1" dirty="0">
                <a:solidFill>
                  <a:schemeClr val="bg1"/>
                </a:solidFill>
                <a:latin typeface="Arial" pitchFamily="34" charset="0"/>
                <a:cs typeface="Arial" pitchFamily="34" charset="0"/>
              </a:rPr>
              <a:t>3</a:t>
            </a:r>
            <a:r>
              <a:rPr lang="en-US" sz="2800" b="1" dirty="0" smtClean="0">
                <a:solidFill>
                  <a:schemeClr val="bg1"/>
                </a:solidFill>
                <a:latin typeface="Arial" pitchFamily="34" charset="0"/>
                <a:cs typeface="Arial" pitchFamily="34" charset="0"/>
              </a:rPr>
              <a:t>.1</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Vết</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thương</a:t>
            </a:r>
            <a:r>
              <a:rPr lang="en-US" sz="2800" b="1" dirty="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sạch</a:t>
            </a:r>
            <a:r>
              <a:rPr lang="en-US" sz="2800" b="1" dirty="0">
                <a:solidFill>
                  <a:srgbClr val="0000FF"/>
                </a:solidFill>
                <a:latin typeface="Arial" pitchFamily="34" charset="0"/>
                <a:cs typeface="Arial" pitchFamily="34" charset="0"/>
              </a:rPr>
              <a:t/>
            </a:r>
            <a:br>
              <a:rPr lang="en-US" sz="2800" b="1" dirty="0">
                <a:solidFill>
                  <a:srgbClr val="0000FF"/>
                </a:solidFill>
                <a:latin typeface="Arial" pitchFamily="34" charset="0"/>
                <a:cs typeface="Arial" pitchFamily="34" charset="0"/>
              </a:rPr>
            </a:b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sz="half" idx="1"/>
          </p:nvPr>
        </p:nvSpPr>
        <p:spPr>
          <a:xfrm>
            <a:off x="76200" y="1063229"/>
            <a:ext cx="6477000" cy="3840956"/>
          </a:xfrm>
        </p:spPr>
        <p:txBody>
          <a:bodyPr>
            <a:noAutofit/>
          </a:bodyPr>
          <a:lstStyle/>
          <a:p>
            <a:pPr algn="just">
              <a:spcBef>
                <a:spcPts val="0"/>
              </a:spcBef>
            </a:pPr>
            <a:r>
              <a:rPr lang="vi-VN" b="1" dirty="0" smtClean="0">
                <a:solidFill>
                  <a:srgbClr val="FF0000"/>
                </a:solidFill>
                <a:latin typeface="Calibri" panose="020F0502020204030204" pitchFamily="34" charset="0"/>
                <a:cs typeface="Calibri" panose="020F0502020204030204" pitchFamily="34" charset="0"/>
              </a:rPr>
              <a:t>Vết thương có khâu</a:t>
            </a:r>
            <a:r>
              <a:rPr lang="en-US" b="1" dirty="0" smtClean="0">
                <a:solidFill>
                  <a:srgbClr val="FF0000"/>
                </a:solidFill>
                <a:latin typeface="Calibri" panose="020F0502020204030204" pitchFamily="34" charset="0"/>
                <a:cs typeface="Calibri" panose="020F0502020204030204" pitchFamily="34" charset="0"/>
              </a:rPr>
              <a:t>: </a:t>
            </a:r>
            <a:r>
              <a:rPr lang="vi-VN" b="1" dirty="0" smtClean="0">
                <a:solidFill>
                  <a:srgbClr val="000099"/>
                </a:solidFill>
                <a:latin typeface="Calibri" panose="020F0502020204030204" pitchFamily="34" charset="0"/>
                <a:cs typeface="Calibri" panose="020F0502020204030204" pitchFamily="34" charset="0"/>
              </a:rPr>
              <a:t>mép </a:t>
            </a:r>
            <a:r>
              <a:rPr lang="en-US" b="1" dirty="0" smtClean="0">
                <a:solidFill>
                  <a:srgbClr val="000099"/>
                </a:solidFill>
                <a:latin typeface="Calibri" panose="020F0502020204030204" pitchFamily="34" charset="0"/>
                <a:cs typeface="Calibri" panose="020F0502020204030204" pitchFamily="34" charset="0"/>
              </a:rPr>
              <a:t>VT</a:t>
            </a:r>
            <a:r>
              <a:rPr lang="vi-VN" b="1" dirty="0" smtClean="0">
                <a:solidFill>
                  <a:srgbClr val="000099"/>
                </a:solidFill>
                <a:latin typeface="Calibri" panose="020F0502020204030204" pitchFamily="34" charset="0"/>
                <a:cs typeface="Calibri" panose="020F0502020204030204" pitchFamily="34" charset="0"/>
              </a:rPr>
              <a:t> phẳng, các chân chỉ không có dấu hiệu viêm, nhiễm khuẩn (sưng, nóng, đỏ đau, không có dịch tiết</a:t>
            </a:r>
            <a:r>
              <a:rPr lang="en-US" b="1" dirty="0" smtClean="0">
                <a:solidFill>
                  <a:srgbClr val="000099"/>
                </a:solidFill>
                <a:latin typeface="Calibri" panose="020F0502020204030204" pitchFamily="34" charset="0"/>
                <a:cs typeface="Calibri" panose="020F0502020204030204" pitchFamily="34" charset="0"/>
              </a:rPr>
              <a:t>, </a:t>
            </a:r>
            <a:r>
              <a:rPr lang="en-US" b="1" dirty="0" err="1" smtClean="0">
                <a:solidFill>
                  <a:srgbClr val="000099"/>
                </a:solidFill>
                <a:latin typeface="Calibri" panose="020F0502020204030204" pitchFamily="34" charset="0"/>
                <a:cs typeface="Calibri" panose="020F0502020204030204" pitchFamily="34" charset="0"/>
              </a:rPr>
              <a:t>không</a:t>
            </a:r>
            <a:r>
              <a:rPr lang="en-US" b="1" dirty="0" smtClean="0">
                <a:solidFill>
                  <a:srgbClr val="000099"/>
                </a:solidFill>
                <a:latin typeface="Calibri" panose="020F0502020204030204" pitchFamily="34" charset="0"/>
                <a:cs typeface="Calibri" panose="020F0502020204030204" pitchFamily="34" charset="0"/>
              </a:rPr>
              <a:t> </a:t>
            </a:r>
            <a:r>
              <a:rPr lang="en-US" b="1" dirty="0" err="1" smtClean="0">
                <a:solidFill>
                  <a:srgbClr val="000099"/>
                </a:solidFill>
                <a:latin typeface="Calibri" panose="020F0502020204030204" pitchFamily="34" charset="0"/>
                <a:cs typeface="Calibri" panose="020F0502020204030204" pitchFamily="34" charset="0"/>
              </a:rPr>
              <a:t>mủ</a:t>
            </a:r>
            <a:r>
              <a:rPr lang="vi-VN" b="1" dirty="0" smtClean="0">
                <a:solidFill>
                  <a:srgbClr val="000099"/>
                </a:solidFill>
                <a:latin typeface="Calibri" panose="020F0502020204030204" pitchFamily="34" charset="0"/>
                <a:cs typeface="Calibri" panose="020F0502020204030204" pitchFamily="34" charset="0"/>
              </a:rPr>
              <a:t>).</a:t>
            </a:r>
            <a:r>
              <a:rPr lang="en-US" b="1" dirty="0" smtClean="0">
                <a:solidFill>
                  <a:srgbClr val="000099"/>
                </a:solidFill>
                <a:latin typeface="Calibri" panose="020F0502020204030204" pitchFamily="34" charset="0"/>
                <a:cs typeface="Calibri" panose="020F0502020204030204" pitchFamily="34" charset="0"/>
              </a:rPr>
              <a:t> </a:t>
            </a:r>
            <a:r>
              <a:rPr lang="en-US" b="1" dirty="0" err="1" smtClean="0">
                <a:solidFill>
                  <a:srgbClr val="000099"/>
                </a:solidFill>
                <a:latin typeface="Calibri" panose="020F0502020204030204" pitchFamily="34" charset="0"/>
                <a:cs typeface="Calibri" panose="020F0502020204030204" pitchFamily="34" charset="0"/>
              </a:rPr>
              <a:t>Không</a:t>
            </a:r>
            <a:r>
              <a:rPr lang="en-US" b="1" dirty="0" smtClean="0">
                <a:solidFill>
                  <a:srgbClr val="000099"/>
                </a:solidFill>
                <a:latin typeface="Calibri" panose="020F0502020204030204" pitchFamily="34" charset="0"/>
                <a:cs typeface="Calibri" panose="020F0502020204030204" pitchFamily="34" charset="0"/>
              </a:rPr>
              <a:t> </a:t>
            </a:r>
            <a:r>
              <a:rPr lang="en-US" b="1" dirty="0" err="1" smtClean="0">
                <a:solidFill>
                  <a:srgbClr val="000099"/>
                </a:solidFill>
                <a:latin typeface="Calibri" panose="020F0502020204030204" pitchFamily="34" charset="0"/>
                <a:cs typeface="Calibri" panose="020F0502020204030204" pitchFamily="34" charset="0"/>
              </a:rPr>
              <a:t>sốt</a:t>
            </a:r>
            <a:r>
              <a:rPr lang="en-US" b="1" dirty="0" smtClean="0">
                <a:solidFill>
                  <a:srgbClr val="000099"/>
                </a:solidFill>
                <a:latin typeface="Calibri" panose="020F0502020204030204" pitchFamily="34" charset="0"/>
                <a:cs typeface="Calibri" panose="020F0502020204030204" pitchFamily="34" charset="0"/>
              </a:rPr>
              <a:t>.</a:t>
            </a:r>
          </a:p>
          <a:p>
            <a:pPr algn="just">
              <a:spcBef>
                <a:spcPts val="0"/>
              </a:spcBef>
            </a:pPr>
            <a:r>
              <a:rPr lang="vi-VN" b="1" dirty="0" smtClean="0">
                <a:solidFill>
                  <a:srgbClr val="FF0000"/>
                </a:solidFill>
                <a:latin typeface="Calibri" panose="020F0502020204030204" pitchFamily="34" charset="0"/>
                <a:cs typeface="Calibri" panose="020F0502020204030204" pitchFamily="34" charset="0"/>
              </a:rPr>
              <a:t>Vết thương </a:t>
            </a:r>
            <a:r>
              <a:rPr lang="en-US" b="1" dirty="0" err="1" smtClean="0">
                <a:solidFill>
                  <a:srgbClr val="FF0000"/>
                </a:solidFill>
                <a:latin typeface="Calibri" panose="020F0502020204030204" pitchFamily="34" charset="0"/>
                <a:cs typeface="Calibri" panose="020F0502020204030204" pitchFamily="34" charset="0"/>
              </a:rPr>
              <a:t>không</a:t>
            </a:r>
            <a:r>
              <a:rPr lang="en-US" b="1" dirty="0" smtClean="0">
                <a:solidFill>
                  <a:srgbClr val="FF0000"/>
                </a:solidFill>
                <a:latin typeface="Calibri" panose="020F0502020204030204" pitchFamily="34" charset="0"/>
                <a:cs typeface="Calibri" panose="020F0502020204030204" pitchFamily="34" charset="0"/>
              </a:rPr>
              <a:t> </a:t>
            </a:r>
            <a:r>
              <a:rPr lang="vi-VN" b="1" dirty="0" smtClean="0">
                <a:solidFill>
                  <a:srgbClr val="FF0000"/>
                </a:solidFill>
                <a:latin typeface="Calibri" panose="020F0502020204030204" pitchFamily="34" charset="0"/>
                <a:cs typeface="Calibri" panose="020F0502020204030204" pitchFamily="34" charset="0"/>
              </a:rPr>
              <a:t>khâu</a:t>
            </a:r>
            <a:r>
              <a:rPr lang="en-US" b="1" dirty="0" smtClean="0">
                <a:solidFill>
                  <a:srgbClr val="FF0000"/>
                </a:solidFill>
                <a:latin typeface="Calibri" panose="020F0502020204030204" pitchFamily="34" charset="0"/>
                <a:cs typeface="Calibri" panose="020F0502020204030204" pitchFamily="34" charset="0"/>
              </a:rPr>
              <a:t>: </a:t>
            </a:r>
            <a:r>
              <a:rPr lang="vi-VN" b="1" dirty="0">
                <a:solidFill>
                  <a:srgbClr val="000099"/>
                </a:solidFill>
                <a:latin typeface="Calibri" panose="020F0502020204030204" pitchFamily="34" charset="0"/>
                <a:cs typeface="Calibri" panose="020F0502020204030204" pitchFamily="34" charset="0"/>
              </a:rPr>
              <a:t>trong VT không có tổ chức hoại tử, tổ chức hạt phát triển tốt. mép VT phẳng, không có hiện tượng sưng tấy, không có mủ, dịch. </a:t>
            </a:r>
            <a:r>
              <a:rPr lang="en-US" b="1" dirty="0" err="1">
                <a:solidFill>
                  <a:srgbClr val="000099"/>
                </a:solidFill>
                <a:latin typeface="Calibri" panose="020F0502020204030204" pitchFamily="34" charset="0"/>
                <a:cs typeface="Calibri" panose="020F0502020204030204" pitchFamily="34" charset="0"/>
              </a:rPr>
              <a:t>Không</a:t>
            </a:r>
            <a:r>
              <a:rPr lang="en-US" b="1" dirty="0">
                <a:solidFill>
                  <a:srgbClr val="000099"/>
                </a:solidFill>
                <a:latin typeface="Calibri" panose="020F0502020204030204" pitchFamily="34" charset="0"/>
                <a:cs typeface="Calibri" panose="020F0502020204030204" pitchFamily="34" charset="0"/>
              </a:rPr>
              <a:t> </a:t>
            </a:r>
            <a:r>
              <a:rPr lang="en-US" b="1" dirty="0" err="1">
                <a:solidFill>
                  <a:srgbClr val="000099"/>
                </a:solidFill>
                <a:latin typeface="Calibri" panose="020F0502020204030204" pitchFamily="34" charset="0"/>
                <a:cs typeface="Calibri" panose="020F0502020204030204" pitchFamily="34" charset="0"/>
              </a:rPr>
              <a:t>sốt</a:t>
            </a:r>
            <a:r>
              <a:rPr lang="en-US" b="1" dirty="0">
                <a:solidFill>
                  <a:srgbClr val="000099"/>
                </a:solidFill>
                <a:latin typeface="Calibri" panose="020F0502020204030204" pitchFamily="34" charset="0"/>
                <a:cs typeface="Calibri" panose="020F0502020204030204" pitchFamily="34" charset="0"/>
              </a:rPr>
              <a:t>.</a:t>
            </a:r>
          </a:p>
          <a:p>
            <a:pPr algn="just">
              <a:spcBef>
                <a:spcPts val="0"/>
              </a:spcBef>
            </a:pPr>
            <a:endParaRPr lang="vi-VN" b="1" dirty="0">
              <a:solidFill>
                <a:srgbClr val="000099"/>
              </a:solidFill>
              <a:latin typeface="Calibri" panose="020F0502020204030204" pitchFamily="34" charset="0"/>
              <a:cs typeface="Calibri" panose="020F0502020204030204" pitchFamily="34" charset="0"/>
            </a:endParaRPr>
          </a:p>
          <a:p>
            <a:pPr algn="just">
              <a:spcBef>
                <a:spcPts val="0"/>
              </a:spcBef>
            </a:pPr>
            <a:endParaRPr lang="en-US" b="1" dirty="0">
              <a:solidFill>
                <a:srgbClr val="000099"/>
              </a:solidFill>
              <a:latin typeface="Calibri" panose="020F0502020204030204" pitchFamily="34" charset="0"/>
              <a:cs typeface="Calibri" panose="020F0502020204030204" pitchFamily="34" charset="0"/>
            </a:endParaRPr>
          </a:p>
        </p:txBody>
      </p:sp>
      <p:pic>
        <p:nvPicPr>
          <p:cNvPr id="7" name="Content Placeholder 6"/>
          <p:cNvPicPr>
            <a:picLocks noGrp="1" noChangeAspect="1"/>
          </p:cNvPicPr>
          <p:nvPr>
            <p:ph sz="half" idx="2"/>
          </p:nvPr>
        </p:nvPicPr>
        <p:blipFill>
          <a:blip r:embed="rId3"/>
          <a:stretch>
            <a:fillRect/>
          </a:stretch>
        </p:blipFill>
        <p:spPr>
          <a:xfrm>
            <a:off x="6788933" y="1094576"/>
            <a:ext cx="2066633" cy="1889131"/>
          </a:xfrm>
          <a:prstGeom prst="rect">
            <a:avLst/>
          </a:prstGeom>
        </p:spPr>
      </p:pic>
      <p:sp>
        <p:nvSpPr>
          <p:cNvPr id="3" name="Slide Number Placeholder 2"/>
          <p:cNvSpPr>
            <a:spLocks noGrp="1"/>
          </p:cNvSpPr>
          <p:nvPr>
            <p:ph type="sldNum" sz="quarter" idx="12"/>
          </p:nvPr>
        </p:nvSpPr>
        <p:spPr/>
        <p:txBody>
          <a:bodyPr/>
          <a:lstStyle/>
          <a:p>
            <a:fld id="{4EAF65A9-22AB-466A-842E-C5BF9E56D958}" type="slidenum">
              <a:rPr lang="en-US" smtClean="0"/>
              <a:pPr/>
              <a:t>12</a:t>
            </a:fld>
            <a:endParaRPr lang="en-US"/>
          </a:p>
        </p:txBody>
      </p:sp>
      <p:pic>
        <p:nvPicPr>
          <p:cNvPr id="10" name="Picture 2" descr="C:\Users\VN-Pro\Desktop\Quy chuan Logo Cao Dang y Bach Mai_nho.jpg"/>
          <p:cNvPicPr>
            <a:picLocks noChangeAspect="1" noChangeArrowheads="1"/>
          </p:cNvPicPr>
          <p:nvPr/>
        </p:nvPicPr>
        <p:blipFill>
          <a:blip r:embed="rId4" cstate="print"/>
          <a:srcRect/>
          <a:stretch>
            <a:fillRect/>
          </a:stretch>
        </p:blipFill>
        <p:spPr bwMode="auto">
          <a:xfrm>
            <a:off x="8203677" y="51195"/>
            <a:ext cx="940323" cy="88860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5" cstate="print"/>
          <a:srcRect/>
          <a:stretch>
            <a:fillRect/>
          </a:stretch>
        </p:blipFill>
        <p:spPr bwMode="auto">
          <a:xfrm>
            <a:off x="76200" y="51197"/>
            <a:ext cx="861335" cy="83740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rotWithShape="1">
          <a:blip r:embed="rId6"/>
          <a:srcRect l="17050" t="27266" r="21199"/>
          <a:stretch/>
        </p:blipFill>
        <p:spPr>
          <a:xfrm>
            <a:off x="6788932" y="3054133"/>
            <a:ext cx="2066633" cy="1986974"/>
          </a:xfrm>
          <a:prstGeom prst="rect">
            <a:avLst/>
          </a:prstGeom>
        </p:spPr>
      </p:pic>
    </p:spTree>
    <p:extLst>
      <p:ext uri="{BB962C8B-B14F-4D97-AF65-F5344CB8AC3E}">
        <p14:creationId xmlns:p14="http://schemas.microsoft.com/office/powerpoint/2010/main" val="1701956767"/>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
            <a:ext cx="9067800" cy="93980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fontScale="90000"/>
          </a:bodyPr>
          <a:lstStyle/>
          <a:p>
            <a:r>
              <a:rPr lang="en-US" sz="2800" b="1" dirty="0">
                <a:solidFill>
                  <a:schemeClr val="bg1"/>
                </a:solidFill>
                <a:latin typeface="Arial" pitchFamily="34" charset="0"/>
                <a:ea typeface="Tahoma" pitchFamily="34" charset="0"/>
                <a:cs typeface="Arial" pitchFamily="34" charset="0"/>
              </a:rPr>
              <a:t/>
            </a:r>
            <a:br>
              <a:rPr lang="en-US" sz="2800" b="1" dirty="0">
                <a:solidFill>
                  <a:schemeClr val="bg1"/>
                </a:solidFill>
                <a:latin typeface="Arial" pitchFamily="34" charset="0"/>
                <a:ea typeface="Tahoma" pitchFamily="34" charset="0"/>
                <a:cs typeface="Arial" pitchFamily="34" charset="0"/>
              </a:rPr>
            </a:br>
            <a:r>
              <a:rPr lang="en-US" sz="2800" b="1" dirty="0" smtClean="0">
                <a:solidFill>
                  <a:schemeClr val="bg1"/>
                </a:solidFill>
                <a:latin typeface="Arial" pitchFamily="34" charset="0"/>
                <a:ea typeface="Tahoma" pitchFamily="34" charset="0"/>
                <a:cs typeface="Arial" pitchFamily="34" charset="0"/>
              </a:rPr>
              <a:t>3. </a:t>
            </a:r>
            <a:r>
              <a:rPr lang="en-US" sz="2800" b="1" dirty="0">
                <a:solidFill>
                  <a:schemeClr val="bg1"/>
                </a:solidFill>
                <a:latin typeface="Arial" pitchFamily="34" charset="0"/>
                <a:ea typeface="Tahoma" pitchFamily="34" charset="0"/>
                <a:cs typeface="Arial" pitchFamily="34" charset="0"/>
              </a:rPr>
              <a:t>PHÂN LOẠI VẾT THƯƠNG</a:t>
            </a:r>
            <a:br>
              <a:rPr lang="en-US" sz="2800" b="1" dirty="0">
                <a:solidFill>
                  <a:schemeClr val="bg1"/>
                </a:solidFill>
                <a:latin typeface="Arial" pitchFamily="34" charset="0"/>
                <a:ea typeface="Tahoma" pitchFamily="34" charset="0"/>
                <a:cs typeface="Arial" pitchFamily="34" charset="0"/>
              </a:rPr>
            </a:br>
            <a:r>
              <a:rPr lang="en-US" sz="2800" b="1" dirty="0">
                <a:solidFill>
                  <a:schemeClr val="bg1"/>
                </a:solidFill>
                <a:latin typeface="Arial" pitchFamily="34" charset="0"/>
                <a:cs typeface="Arial" pitchFamily="34" charset="0"/>
              </a:rPr>
              <a:t>3</a:t>
            </a:r>
            <a:r>
              <a:rPr lang="en-US" sz="2800" b="1" dirty="0" smtClean="0">
                <a:solidFill>
                  <a:schemeClr val="bg1"/>
                </a:solidFill>
                <a:latin typeface="Arial" pitchFamily="34" charset="0"/>
                <a:cs typeface="Arial" pitchFamily="34" charset="0"/>
              </a:rPr>
              <a:t>.2. </a:t>
            </a:r>
            <a:r>
              <a:rPr lang="en-US" sz="2800" b="1" dirty="0" err="1">
                <a:solidFill>
                  <a:schemeClr val="bg1"/>
                </a:solidFill>
                <a:latin typeface="Arial" pitchFamily="34" charset="0"/>
                <a:cs typeface="Arial" pitchFamily="34" charset="0"/>
              </a:rPr>
              <a:t>Vết</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thương</a:t>
            </a:r>
            <a:r>
              <a:rPr lang="en-US" sz="2800" b="1" dirty="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nhiễm</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khuẩn</a:t>
            </a:r>
            <a:r>
              <a:rPr lang="en-US" sz="2800" b="1" dirty="0">
                <a:solidFill>
                  <a:srgbClr val="0000FF"/>
                </a:solidFill>
                <a:latin typeface="Arial" pitchFamily="34" charset="0"/>
                <a:cs typeface="Arial" pitchFamily="34" charset="0"/>
              </a:rPr>
              <a:t/>
            </a:r>
            <a:br>
              <a:rPr lang="en-US" sz="2800" b="1" dirty="0">
                <a:solidFill>
                  <a:srgbClr val="0000FF"/>
                </a:solidFill>
                <a:latin typeface="Arial" pitchFamily="34" charset="0"/>
                <a:cs typeface="Arial" pitchFamily="34" charset="0"/>
              </a:rPr>
            </a:b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sz="half" idx="1"/>
          </p:nvPr>
        </p:nvSpPr>
        <p:spPr>
          <a:xfrm>
            <a:off x="76200" y="1063229"/>
            <a:ext cx="5855043" cy="3977878"/>
          </a:xfrm>
        </p:spPr>
        <p:txBody>
          <a:bodyPr>
            <a:noAutofit/>
          </a:bodyPr>
          <a:lstStyle/>
          <a:p>
            <a:pPr algn="just">
              <a:spcBef>
                <a:spcPts val="0"/>
              </a:spcBef>
            </a:pPr>
            <a:r>
              <a:rPr lang="vi-VN" b="1" dirty="0" smtClean="0">
                <a:solidFill>
                  <a:srgbClr val="FF0000"/>
                </a:solidFill>
                <a:latin typeface="Calibri" panose="020F0502020204030204" pitchFamily="34" charset="0"/>
                <a:cs typeface="Calibri" panose="020F0502020204030204" pitchFamily="34" charset="0"/>
              </a:rPr>
              <a:t>Vết thương có khâu</a:t>
            </a:r>
            <a:r>
              <a:rPr lang="en-US" b="1" dirty="0" smtClean="0">
                <a:solidFill>
                  <a:srgbClr val="FF0000"/>
                </a:solidFill>
                <a:latin typeface="Calibri" panose="020F0502020204030204" pitchFamily="34" charset="0"/>
                <a:cs typeface="Calibri" panose="020F0502020204030204" pitchFamily="34" charset="0"/>
              </a:rPr>
              <a:t>: </a:t>
            </a:r>
            <a:r>
              <a:rPr lang="vi-VN" b="1" dirty="0" smtClean="0">
                <a:solidFill>
                  <a:srgbClr val="000099"/>
                </a:solidFill>
                <a:latin typeface="Calibri" panose="020F0502020204030204" pitchFamily="34" charset="0"/>
                <a:cs typeface="Calibri" panose="020F0502020204030204" pitchFamily="34" charset="0"/>
              </a:rPr>
              <a:t>mép </a:t>
            </a:r>
            <a:r>
              <a:rPr lang="en-US" b="1" dirty="0" smtClean="0">
                <a:solidFill>
                  <a:srgbClr val="000099"/>
                </a:solidFill>
                <a:latin typeface="Calibri" panose="020F0502020204030204" pitchFamily="34" charset="0"/>
                <a:cs typeface="Calibri" panose="020F0502020204030204" pitchFamily="34" charset="0"/>
              </a:rPr>
              <a:t>VT sung </a:t>
            </a:r>
            <a:r>
              <a:rPr lang="en-US" b="1" dirty="0" err="1" smtClean="0">
                <a:solidFill>
                  <a:srgbClr val="000099"/>
                </a:solidFill>
                <a:latin typeface="Calibri" panose="020F0502020204030204" pitchFamily="34" charset="0"/>
                <a:cs typeface="Calibri" panose="020F0502020204030204" pitchFamily="34" charset="0"/>
              </a:rPr>
              <a:t>tấy</a:t>
            </a:r>
            <a:r>
              <a:rPr lang="vi-VN" b="1" dirty="0" smtClean="0">
                <a:solidFill>
                  <a:srgbClr val="000099"/>
                </a:solidFill>
                <a:latin typeface="Calibri" panose="020F0502020204030204" pitchFamily="34" charset="0"/>
                <a:cs typeface="Calibri" panose="020F0502020204030204" pitchFamily="34" charset="0"/>
              </a:rPr>
              <a:t>, các chân chỉ </a:t>
            </a:r>
            <a:r>
              <a:rPr lang="vi-VN" b="1" dirty="0" smtClean="0">
                <a:solidFill>
                  <a:srgbClr val="FF0000"/>
                </a:solidFill>
                <a:latin typeface="Calibri" panose="020F0502020204030204" pitchFamily="34" charset="0"/>
                <a:cs typeface="Calibri" panose="020F0502020204030204" pitchFamily="34" charset="0"/>
              </a:rPr>
              <a:t>có</a:t>
            </a:r>
            <a:r>
              <a:rPr lang="vi-VN" b="1" dirty="0" smtClean="0">
                <a:solidFill>
                  <a:srgbClr val="000099"/>
                </a:solidFill>
                <a:latin typeface="Calibri" panose="020F0502020204030204" pitchFamily="34" charset="0"/>
                <a:cs typeface="Calibri" panose="020F0502020204030204" pitchFamily="34" charset="0"/>
              </a:rPr>
              <a:t> dấu hiệu viêm, nhiễm khuẩn (sưng, nóng, đỏ đau, có dịch tiết</a:t>
            </a:r>
            <a:r>
              <a:rPr lang="en-US" b="1" dirty="0" smtClean="0">
                <a:solidFill>
                  <a:srgbClr val="000099"/>
                </a:solidFill>
                <a:latin typeface="Calibri" panose="020F0502020204030204" pitchFamily="34" charset="0"/>
                <a:cs typeface="Calibri" panose="020F0502020204030204" pitchFamily="34" charset="0"/>
              </a:rPr>
              <a:t>, </a:t>
            </a:r>
            <a:r>
              <a:rPr lang="en-US" b="1" dirty="0" err="1" smtClean="0">
                <a:solidFill>
                  <a:srgbClr val="000099"/>
                </a:solidFill>
                <a:latin typeface="Calibri" panose="020F0502020204030204" pitchFamily="34" charset="0"/>
                <a:cs typeface="Calibri" panose="020F0502020204030204" pitchFamily="34" charset="0"/>
              </a:rPr>
              <a:t>không</a:t>
            </a:r>
            <a:r>
              <a:rPr lang="en-US" b="1" dirty="0" smtClean="0">
                <a:solidFill>
                  <a:srgbClr val="000099"/>
                </a:solidFill>
                <a:latin typeface="Calibri" panose="020F0502020204030204" pitchFamily="34" charset="0"/>
                <a:cs typeface="Calibri" panose="020F0502020204030204" pitchFamily="34" charset="0"/>
              </a:rPr>
              <a:t> </a:t>
            </a:r>
            <a:r>
              <a:rPr lang="en-US" b="1" dirty="0" err="1" smtClean="0">
                <a:solidFill>
                  <a:srgbClr val="000099"/>
                </a:solidFill>
                <a:latin typeface="Calibri" panose="020F0502020204030204" pitchFamily="34" charset="0"/>
                <a:cs typeface="Calibri" panose="020F0502020204030204" pitchFamily="34" charset="0"/>
              </a:rPr>
              <a:t>mủ</a:t>
            </a:r>
            <a:r>
              <a:rPr lang="vi-VN" b="1" dirty="0" smtClean="0">
                <a:solidFill>
                  <a:srgbClr val="000099"/>
                </a:solidFill>
                <a:latin typeface="Calibri" panose="020F0502020204030204" pitchFamily="34" charset="0"/>
                <a:cs typeface="Calibri" panose="020F0502020204030204" pitchFamily="34" charset="0"/>
              </a:rPr>
              <a:t>).</a:t>
            </a:r>
            <a:r>
              <a:rPr lang="en-US" b="1" dirty="0" smtClean="0">
                <a:solidFill>
                  <a:srgbClr val="000099"/>
                </a:solidFill>
                <a:latin typeface="Calibri" panose="020F0502020204030204" pitchFamily="34" charset="0"/>
                <a:cs typeface="Calibri" panose="020F0502020204030204" pitchFamily="34" charset="0"/>
              </a:rPr>
              <a:t> </a:t>
            </a:r>
            <a:r>
              <a:rPr lang="en-US" b="1" dirty="0" err="1" smtClean="0">
                <a:solidFill>
                  <a:srgbClr val="000099"/>
                </a:solidFill>
                <a:latin typeface="Calibri" panose="020F0502020204030204" pitchFamily="34" charset="0"/>
                <a:cs typeface="Calibri" panose="020F0502020204030204" pitchFamily="34" charset="0"/>
              </a:rPr>
              <a:t>Có</a:t>
            </a:r>
            <a:r>
              <a:rPr lang="en-US" b="1" dirty="0" smtClean="0">
                <a:solidFill>
                  <a:srgbClr val="000099"/>
                </a:solidFill>
                <a:latin typeface="Calibri" panose="020F0502020204030204" pitchFamily="34" charset="0"/>
                <a:cs typeface="Calibri" panose="020F0502020204030204" pitchFamily="34" charset="0"/>
              </a:rPr>
              <a:t> </a:t>
            </a:r>
            <a:r>
              <a:rPr lang="en-US" b="1" dirty="0" err="1" smtClean="0">
                <a:solidFill>
                  <a:srgbClr val="000099"/>
                </a:solidFill>
                <a:latin typeface="Calibri" panose="020F0502020204030204" pitchFamily="34" charset="0"/>
                <a:cs typeface="Calibri" panose="020F0502020204030204" pitchFamily="34" charset="0"/>
              </a:rPr>
              <a:t>thể</a:t>
            </a:r>
            <a:r>
              <a:rPr lang="en-US" b="1" dirty="0" smtClean="0">
                <a:solidFill>
                  <a:srgbClr val="000099"/>
                </a:solidFill>
                <a:latin typeface="Calibri" panose="020F0502020204030204" pitchFamily="34" charset="0"/>
                <a:cs typeface="Calibri" panose="020F0502020204030204" pitchFamily="34" charset="0"/>
              </a:rPr>
              <a:t> </a:t>
            </a:r>
            <a:r>
              <a:rPr lang="en-US" b="1" dirty="0" err="1" smtClean="0">
                <a:solidFill>
                  <a:srgbClr val="000099"/>
                </a:solidFill>
                <a:latin typeface="Calibri" panose="020F0502020204030204" pitchFamily="34" charset="0"/>
                <a:cs typeface="Calibri" panose="020F0502020204030204" pitchFamily="34" charset="0"/>
              </a:rPr>
              <a:t>sốt</a:t>
            </a:r>
            <a:r>
              <a:rPr lang="en-US" b="1" dirty="0" smtClean="0">
                <a:solidFill>
                  <a:srgbClr val="000099"/>
                </a:solidFill>
                <a:latin typeface="Calibri" panose="020F0502020204030204" pitchFamily="34" charset="0"/>
                <a:cs typeface="Calibri" panose="020F0502020204030204" pitchFamily="34" charset="0"/>
              </a:rPr>
              <a:t>.</a:t>
            </a:r>
          </a:p>
          <a:p>
            <a:pPr algn="just">
              <a:spcBef>
                <a:spcPts val="0"/>
              </a:spcBef>
            </a:pPr>
            <a:r>
              <a:rPr lang="vi-VN" b="1" dirty="0" smtClean="0">
                <a:solidFill>
                  <a:srgbClr val="FF0000"/>
                </a:solidFill>
                <a:latin typeface="Calibri" panose="020F0502020204030204" pitchFamily="34" charset="0"/>
                <a:cs typeface="Calibri" panose="020F0502020204030204" pitchFamily="34" charset="0"/>
              </a:rPr>
              <a:t>Vết thương </a:t>
            </a:r>
            <a:r>
              <a:rPr lang="en-US" b="1" dirty="0" err="1" smtClean="0">
                <a:solidFill>
                  <a:srgbClr val="FF0000"/>
                </a:solidFill>
                <a:latin typeface="Calibri" panose="020F0502020204030204" pitchFamily="34" charset="0"/>
                <a:cs typeface="Calibri" panose="020F0502020204030204" pitchFamily="34" charset="0"/>
              </a:rPr>
              <a:t>không</a:t>
            </a:r>
            <a:r>
              <a:rPr lang="en-US" b="1" dirty="0" smtClean="0">
                <a:solidFill>
                  <a:srgbClr val="FF0000"/>
                </a:solidFill>
                <a:latin typeface="Calibri" panose="020F0502020204030204" pitchFamily="34" charset="0"/>
                <a:cs typeface="Calibri" panose="020F0502020204030204" pitchFamily="34" charset="0"/>
              </a:rPr>
              <a:t> </a:t>
            </a:r>
            <a:r>
              <a:rPr lang="vi-VN" b="1" dirty="0" smtClean="0">
                <a:solidFill>
                  <a:srgbClr val="FF0000"/>
                </a:solidFill>
                <a:latin typeface="Calibri" panose="020F0502020204030204" pitchFamily="34" charset="0"/>
                <a:cs typeface="Calibri" panose="020F0502020204030204" pitchFamily="34" charset="0"/>
              </a:rPr>
              <a:t>khâu</a:t>
            </a:r>
            <a:r>
              <a:rPr lang="en-US" b="1" dirty="0" smtClean="0">
                <a:solidFill>
                  <a:srgbClr val="FF0000"/>
                </a:solidFill>
                <a:latin typeface="Calibri" panose="020F0502020204030204" pitchFamily="34" charset="0"/>
                <a:cs typeface="Calibri" panose="020F0502020204030204" pitchFamily="34" charset="0"/>
              </a:rPr>
              <a:t>: </a:t>
            </a:r>
            <a:r>
              <a:rPr lang="vi-VN" b="1" dirty="0" smtClean="0">
                <a:solidFill>
                  <a:srgbClr val="000099"/>
                </a:solidFill>
                <a:latin typeface="Calibri" panose="020F0502020204030204" pitchFamily="34" charset="0"/>
                <a:cs typeface="Calibri" panose="020F0502020204030204" pitchFamily="34" charset="0"/>
              </a:rPr>
              <a:t>trong VT </a:t>
            </a:r>
            <a:r>
              <a:rPr lang="vi-VN" b="1" dirty="0" smtClean="0">
                <a:solidFill>
                  <a:srgbClr val="FF0000"/>
                </a:solidFill>
                <a:latin typeface="Calibri" panose="020F0502020204030204" pitchFamily="34" charset="0"/>
                <a:cs typeface="Calibri" panose="020F0502020204030204" pitchFamily="34" charset="0"/>
              </a:rPr>
              <a:t>có</a:t>
            </a:r>
            <a:r>
              <a:rPr lang="vi-VN" b="1" dirty="0" smtClean="0">
                <a:solidFill>
                  <a:srgbClr val="000099"/>
                </a:solidFill>
                <a:latin typeface="Calibri" panose="020F0502020204030204" pitchFamily="34" charset="0"/>
                <a:cs typeface="Calibri" panose="020F0502020204030204" pitchFamily="34" charset="0"/>
              </a:rPr>
              <a:t> tổ chức hoại tử,</a:t>
            </a:r>
            <a:r>
              <a:rPr lang="en-US" b="1" dirty="0" smtClean="0">
                <a:solidFill>
                  <a:srgbClr val="000099"/>
                </a:solidFill>
                <a:latin typeface="Calibri" panose="020F0502020204030204" pitchFamily="34" charset="0"/>
                <a:cs typeface="Calibri" panose="020F0502020204030204" pitchFamily="34" charset="0"/>
              </a:rPr>
              <a:t> </a:t>
            </a:r>
            <a:r>
              <a:rPr lang="en-US" b="1" dirty="0" err="1" smtClean="0">
                <a:solidFill>
                  <a:srgbClr val="000099"/>
                </a:solidFill>
                <a:latin typeface="Calibri" panose="020F0502020204030204" pitchFamily="34" charset="0"/>
                <a:cs typeface="Calibri" panose="020F0502020204030204" pitchFamily="34" charset="0"/>
              </a:rPr>
              <a:t>có</a:t>
            </a:r>
            <a:r>
              <a:rPr lang="en-US" b="1" dirty="0" smtClean="0">
                <a:solidFill>
                  <a:srgbClr val="000099"/>
                </a:solidFill>
                <a:latin typeface="Calibri" panose="020F0502020204030204" pitchFamily="34" charset="0"/>
                <a:cs typeface="Calibri" panose="020F0502020204030204" pitchFamily="34" charset="0"/>
              </a:rPr>
              <a:t> </a:t>
            </a:r>
            <a:r>
              <a:rPr lang="en-US" b="1" dirty="0" err="1" smtClean="0">
                <a:solidFill>
                  <a:srgbClr val="000099"/>
                </a:solidFill>
                <a:latin typeface="Calibri" panose="020F0502020204030204" pitchFamily="34" charset="0"/>
                <a:cs typeface="Calibri" panose="020F0502020204030204" pitchFamily="34" charset="0"/>
              </a:rPr>
              <a:t>mủ</a:t>
            </a:r>
            <a:r>
              <a:rPr lang="vi-VN" b="1" dirty="0" smtClean="0">
                <a:solidFill>
                  <a:srgbClr val="000099"/>
                </a:solidFill>
                <a:latin typeface="Calibri" panose="020F0502020204030204" pitchFamily="34" charset="0"/>
                <a:cs typeface="Calibri" panose="020F0502020204030204" pitchFamily="34" charset="0"/>
              </a:rPr>
              <a:t>. mép VT</a:t>
            </a:r>
            <a:r>
              <a:rPr lang="en-US" b="1" dirty="0" smtClean="0">
                <a:solidFill>
                  <a:srgbClr val="000099"/>
                </a:solidFill>
                <a:latin typeface="Calibri" panose="020F0502020204030204" pitchFamily="34" charset="0"/>
                <a:cs typeface="Calibri" panose="020F0502020204030204" pitchFamily="34" charset="0"/>
              </a:rPr>
              <a:t> </a:t>
            </a:r>
            <a:r>
              <a:rPr lang="en-US" b="1" dirty="0" err="1" smtClean="0">
                <a:solidFill>
                  <a:srgbClr val="000099"/>
                </a:solidFill>
                <a:latin typeface="Calibri" panose="020F0502020204030204" pitchFamily="34" charset="0"/>
                <a:cs typeface="Calibri" panose="020F0502020204030204" pitchFamily="34" charset="0"/>
              </a:rPr>
              <a:t>không</a:t>
            </a:r>
            <a:r>
              <a:rPr lang="vi-VN" b="1" dirty="0" smtClean="0">
                <a:solidFill>
                  <a:srgbClr val="000099"/>
                </a:solidFill>
                <a:latin typeface="Calibri" panose="020F0502020204030204" pitchFamily="34" charset="0"/>
                <a:cs typeface="Calibri" panose="020F0502020204030204" pitchFamily="34" charset="0"/>
              </a:rPr>
              <a:t> phẳng, có hiện tượng sưng tấy, </a:t>
            </a:r>
            <a:r>
              <a:rPr lang="en-US" b="1" dirty="0" err="1" smtClean="0">
                <a:solidFill>
                  <a:srgbClr val="000099"/>
                </a:solidFill>
                <a:latin typeface="Calibri" panose="020F0502020204030204" pitchFamily="34" charset="0"/>
                <a:cs typeface="Calibri" panose="020F0502020204030204" pitchFamily="34" charset="0"/>
              </a:rPr>
              <a:t>có</a:t>
            </a:r>
            <a:r>
              <a:rPr lang="en-US" b="1" dirty="0" smtClean="0">
                <a:solidFill>
                  <a:srgbClr val="000099"/>
                </a:solidFill>
                <a:latin typeface="Calibri" panose="020F0502020204030204" pitchFamily="34" charset="0"/>
                <a:cs typeface="Calibri" panose="020F0502020204030204" pitchFamily="34" charset="0"/>
              </a:rPr>
              <a:t> </a:t>
            </a:r>
            <a:r>
              <a:rPr lang="vi-VN" b="1" dirty="0">
                <a:solidFill>
                  <a:srgbClr val="000099"/>
                </a:solidFill>
                <a:latin typeface="Calibri" panose="020F0502020204030204" pitchFamily="34" charset="0"/>
                <a:cs typeface="Calibri" panose="020F0502020204030204" pitchFamily="34" charset="0"/>
              </a:rPr>
              <a:t>dịch. Có thể sốt.</a:t>
            </a:r>
          </a:p>
          <a:p>
            <a:pPr algn="just">
              <a:spcBef>
                <a:spcPts val="0"/>
              </a:spcBef>
            </a:pPr>
            <a:endParaRPr lang="vi-VN" b="1" dirty="0" smtClean="0">
              <a:solidFill>
                <a:srgbClr val="000099"/>
              </a:solidFill>
              <a:latin typeface="Calibri" panose="020F0502020204030204" pitchFamily="34" charset="0"/>
              <a:cs typeface="Calibri" panose="020F0502020204030204" pitchFamily="34" charset="0"/>
            </a:endParaRPr>
          </a:p>
          <a:p>
            <a:pPr algn="just">
              <a:spcBef>
                <a:spcPts val="0"/>
              </a:spcBef>
            </a:pPr>
            <a:endParaRPr lang="en-US" b="1" dirty="0">
              <a:solidFill>
                <a:srgbClr val="000099"/>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13</a:t>
            </a:fld>
            <a:endParaRPr lang="en-US"/>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203677" y="51195"/>
            <a:ext cx="940323" cy="88860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76200" y="51197"/>
            <a:ext cx="861335" cy="83740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descr="Biến chứng nhiễm trùng ở người đái tháo đường"/>
          <p:cNvPicPr>
            <a:picLocks noChangeAspect="1" noChangeArrowheads="1"/>
          </p:cNvPicPr>
          <p:nvPr/>
        </p:nvPicPr>
        <p:blipFill rotWithShape="1">
          <a:blip r:embed="rId5">
            <a:extLst>
              <a:ext uri="{28A0092B-C50C-407E-A947-70E740481C1C}">
                <a14:useLocalDpi xmlns:a14="http://schemas.microsoft.com/office/drawing/2010/main" val="0"/>
              </a:ext>
            </a:extLst>
          </a:blip>
          <a:srcRect l="30524"/>
          <a:stretch/>
        </p:blipFill>
        <p:spPr bwMode="auto">
          <a:xfrm>
            <a:off x="6848414" y="2939798"/>
            <a:ext cx="2183646" cy="19643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có liên qua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404" t="10827" r="14576" b="8937"/>
          <a:stretch/>
        </p:blipFill>
        <p:spPr bwMode="auto">
          <a:xfrm>
            <a:off x="6153897" y="1040264"/>
            <a:ext cx="2049780" cy="181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440560"/>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200" b="1" dirty="0">
                <a:solidFill>
                  <a:schemeClr val="bg1"/>
                </a:solidFill>
                <a:latin typeface="Arial" pitchFamily="34" charset="0"/>
                <a:ea typeface="Tahoma" pitchFamily="34" charset="0"/>
                <a:cs typeface="Arial" pitchFamily="34" charset="0"/>
              </a:rPr>
              <a:t> </a:t>
            </a:r>
            <a:r>
              <a:rPr lang="en-US" sz="3200" b="1" dirty="0" smtClean="0">
                <a:solidFill>
                  <a:schemeClr val="bg1"/>
                </a:solidFill>
                <a:latin typeface="Arial" pitchFamily="34" charset="0"/>
                <a:ea typeface="Tahoma" pitchFamily="34" charset="0"/>
                <a:cs typeface="Arial" pitchFamily="34" charset="0"/>
              </a:rPr>
              <a:t>4. QUÁ TRÌNH LIỀN VẾT THƯƠNG</a:t>
            </a:r>
            <a:endParaRPr lang="en-US" sz="32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666750"/>
            <a:ext cx="9144000" cy="4476750"/>
          </a:xfrm>
        </p:spPr>
        <p:txBody>
          <a:bodyPr>
            <a:noAutofit/>
          </a:bodyPr>
          <a:lstStyle/>
          <a:p>
            <a:pPr algn="just">
              <a:spcBef>
                <a:spcPts val="0"/>
              </a:spcBef>
              <a:tabLst>
                <a:tab pos="228600" algn="l"/>
              </a:tabLst>
            </a:pPr>
            <a:endParaRPr lang="en-US" dirty="0">
              <a:solidFill>
                <a:srgbClr val="000099"/>
              </a:solidFill>
              <a:latin typeface="Arial" pitchFamily="34" charset="0"/>
              <a:cs typeface="Arial" pitchFamily="34" charset="0"/>
            </a:endParaRPr>
          </a:p>
          <a:p>
            <a:pPr algn="just">
              <a:spcBef>
                <a:spcPts val="0"/>
              </a:spcBef>
              <a:tabLst>
                <a:tab pos="228600" algn="l"/>
              </a:tabLst>
            </a:pPr>
            <a:endParaRPr lang="en-US" dirty="0">
              <a:solidFill>
                <a:srgbClr val="000099"/>
              </a:solidFill>
              <a:latin typeface="Arial" pitchFamily="34" charset="0"/>
              <a:cs typeface="Arial" pitchFamily="34" charset="0"/>
            </a:endParaRPr>
          </a:p>
          <a:p>
            <a:pPr>
              <a:spcBef>
                <a:spcPts val="0"/>
              </a:spcBef>
              <a:tabLst>
                <a:tab pos="228600" algn="l"/>
              </a:tabLst>
            </a:pPr>
            <a:r>
              <a:rPr lang="en-US" b="1" dirty="0" err="1" smtClean="0">
                <a:solidFill>
                  <a:srgbClr val="FF0000"/>
                </a:solidFill>
                <a:latin typeface="Arial" pitchFamily="34" charset="0"/>
                <a:cs typeface="Arial" pitchFamily="34" charset="0"/>
              </a:rPr>
              <a:t>Câu</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hỏi</a:t>
            </a:r>
            <a:r>
              <a:rPr lang="en-US" b="1" dirty="0" smtClean="0">
                <a:solidFill>
                  <a:srgbClr val="FF0000"/>
                </a:solidFill>
                <a:latin typeface="Arial" pitchFamily="34" charset="0"/>
                <a:cs typeface="Arial" pitchFamily="34" charset="0"/>
              </a:rPr>
              <a:t> 4: </a:t>
            </a:r>
            <a:endParaRPr lang="en-US" b="1" dirty="0">
              <a:solidFill>
                <a:srgbClr val="FF0000"/>
              </a:solidFill>
              <a:latin typeface="Arial" pitchFamily="34" charset="0"/>
              <a:cs typeface="Arial" pitchFamily="34" charset="0"/>
            </a:endParaRPr>
          </a:p>
          <a:p>
            <a:pPr>
              <a:lnSpc>
                <a:spcPct val="150000"/>
              </a:lnSpc>
              <a:spcBef>
                <a:spcPts val="0"/>
              </a:spcBef>
              <a:tabLst>
                <a:tab pos="228600" algn="l"/>
              </a:tabLst>
            </a:pPr>
            <a:r>
              <a:rPr lang="en-US" b="1" dirty="0" err="1" smtClean="0">
                <a:solidFill>
                  <a:srgbClr val="0000FF"/>
                </a:solidFill>
                <a:latin typeface="Arial" pitchFamily="34" charset="0"/>
                <a:cs typeface="Arial" pitchFamily="34" charset="0"/>
              </a:rPr>
              <a:t>Trình</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bày</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các</a:t>
            </a:r>
            <a:r>
              <a:rPr lang="en-US" b="1" dirty="0" smtClean="0">
                <a:solidFill>
                  <a:srgbClr val="0000FF"/>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giai</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đoạn</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liền</a:t>
            </a:r>
            <a:r>
              <a:rPr lang="en-US" b="1" dirty="0" smtClean="0">
                <a:solidFill>
                  <a:srgbClr val="FF0000"/>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vết</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thương</a:t>
            </a:r>
            <a:r>
              <a:rPr lang="en-US" b="1" dirty="0" smtClean="0">
                <a:solidFill>
                  <a:srgbClr val="0000FF"/>
                </a:solidFill>
                <a:latin typeface="Arial" pitchFamily="34" charset="0"/>
                <a:cs typeface="Arial" pitchFamily="34" charset="0"/>
              </a:rPr>
              <a:t>?</a:t>
            </a:r>
            <a:endParaRPr lang="vi-VN" dirty="0">
              <a:solidFill>
                <a:srgbClr val="0000FF"/>
              </a:solidFill>
              <a:latin typeface="Arial" pitchFamily="34" charset="0"/>
              <a:cs typeface="Arial" pitchFamily="34" charset="0"/>
            </a:endParaRPr>
          </a:p>
          <a:p>
            <a:pPr marL="285750" lvl="0" indent="-285750" algn="just">
              <a:spcBef>
                <a:spcPts val="0"/>
              </a:spcBef>
              <a:spcAft>
                <a:spcPts val="0"/>
              </a:spcAft>
              <a:tabLst>
                <a:tab pos="228600" algn="l"/>
              </a:tabLst>
            </a:pPr>
            <a:endParaRPr lang="en-US" dirty="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14</a:t>
            </a:fld>
            <a:endParaRPr lang="en-US"/>
          </a:p>
        </p:txBody>
      </p:sp>
    </p:spTree>
    <p:extLst>
      <p:ext uri="{BB962C8B-B14F-4D97-AF65-F5344CB8AC3E}">
        <p14:creationId xmlns:p14="http://schemas.microsoft.com/office/powerpoint/2010/main" val="167384452"/>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33"/>
            <a:ext cx="9143999" cy="87221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vi-VN" sz="3200" b="1" dirty="0">
                <a:solidFill>
                  <a:schemeClr val="bg1"/>
                </a:solidFill>
                <a:latin typeface="Arial" pitchFamily="34" charset="0"/>
                <a:ea typeface="Tahoma" pitchFamily="34" charset="0"/>
                <a:cs typeface="Arial" pitchFamily="34" charset="0"/>
              </a:rPr>
              <a:t> 4. QUÁ TRÌNH LIỀN VẾT THƯƠNG</a:t>
            </a:r>
            <a:endParaRPr lang="en-US" sz="3200" b="1" dirty="0">
              <a:solidFill>
                <a:schemeClr val="bg1"/>
              </a:solidFill>
              <a:latin typeface="Arial" pitchFamily="34" charset="0"/>
              <a:ea typeface="Tahoma" pitchFamily="34" charset="0"/>
              <a:cs typeface="Arial" pitchFamily="34" charset="0"/>
            </a:endParaRPr>
          </a:p>
        </p:txBody>
      </p:sp>
      <p:sp>
        <p:nvSpPr>
          <p:cNvPr id="4" name="Slide Number Placeholder 3"/>
          <p:cNvSpPr>
            <a:spLocks noGrp="1"/>
          </p:cNvSpPr>
          <p:nvPr>
            <p:ph type="sldNum" sz="quarter" idx="12"/>
          </p:nvPr>
        </p:nvSpPr>
        <p:spPr/>
        <p:txBody>
          <a:bodyPr/>
          <a:lstStyle/>
          <a:p>
            <a:fld id="{4EAF65A9-22AB-466A-842E-C5BF9E56D958}" type="slidenum">
              <a:rPr lang="en-US" smtClean="0"/>
              <a:pPr/>
              <a:t>15</a:t>
            </a:fld>
            <a:endParaRPr lang="en-US"/>
          </a:p>
        </p:txBody>
      </p:sp>
      <p:pic>
        <p:nvPicPr>
          <p:cNvPr id="12" name="Picture 2" descr="C:\Users\VN-Pro\Desktop\Quy chuan Logo Cao Dang y Bach Mai_nho.jpg"/>
          <p:cNvPicPr>
            <a:picLocks noChangeAspect="1" noChangeArrowheads="1"/>
          </p:cNvPicPr>
          <p:nvPr/>
        </p:nvPicPr>
        <p:blipFill>
          <a:blip r:embed="rId3" cstate="print"/>
          <a:srcRect/>
          <a:stretch>
            <a:fillRect/>
          </a:stretch>
        </p:blipFill>
        <p:spPr bwMode="auto">
          <a:xfrm>
            <a:off x="8267700" y="102393"/>
            <a:ext cx="840369" cy="7941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4" cstate="print"/>
          <a:srcRect/>
          <a:stretch>
            <a:fillRect/>
          </a:stretch>
        </p:blipFill>
        <p:spPr bwMode="auto">
          <a:xfrm>
            <a:off x="35928" y="51926"/>
            <a:ext cx="840368" cy="81702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Subtitle 2"/>
          <p:cNvSpPr txBox="1">
            <a:spLocks/>
          </p:cNvSpPr>
          <p:nvPr/>
        </p:nvSpPr>
        <p:spPr>
          <a:xfrm>
            <a:off x="49237" y="1428750"/>
            <a:ext cx="8991600" cy="1905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spcBef>
                <a:spcPts val="0"/>
              </a:spcBef>
              <a:tabLst>
                <a:tab pos="228600" algn="l"/>
              </a:tabLst>
            </a:pPr>
            <a:endParaRPr lang="en-US" b="1" dirty="0">
              <a:solidFill>
                <a:srgbClr val="000099"/>
              </a:solidFill>
              <a:latin typeface="Arial" pitchFamily="34" charset="0"/>
              <a:cs typeface="Arial" pitchFamily="34" charset="0"/>
            </a:endParaRPr>
          </a:p>
        </p:txBody>
      </p:sp>
      <p:pic>
        <p:nvPicPr>
          <p:cNvPr id="8" name="Content Placeholder 7" descr="HÃ¬nh áº£nh cÃ³ liÃªn quan"/>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230337" y="1170387"/>
            <a:ext cx="6465864" cy="3870720"/>
          </a:xfrm>
          <a:prstGeom prst="rect">
            <a:avLst/>
          </a:prstGeom>
          <a:noFill/>
          <a:ln>
            <a:noFill/>
          </a:ln>
        </p:spPr>
      </p:pic>
      <p:sp>
        <p:nvSpPr>
          <p:cNvPr id="9" name="Rectangle 8"/>
          <p:cNvSpPr>
            <a:spLocks/>
          </p:cNvSpPr>
          <p:nvPr/>
        </p:nvSpPr>
        <p:spPr>
          <a:xfrm>
            <a:off x="1524000" y="1243532"/>
            <a:ext cx="5726137" cy="87101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a:t>
            </a:r>
            <a:r>
              <a:rPr lang="vi-VN" sz="24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4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TRÌNH </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LÀNH VẾT THƯƠNG</a:t>
            </a:r>
            <a:endParaRPr lang="en-US" sz="2400" b="1"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 Box 13"/>
          <p:cNvSpPr txBox="1">
            <a:spLocks/>
          </p:cNvSpPr>
          <p:nvPr/>
        </p:nvSpPr>
        <p:spPr>
          <a:xfrm>
            <a:off x="1447800" y="3592113"/>
            <a:ext cx="1905000" cy="1175149"/>
          </a:xfrm>
          <a:prstGeom prst="rect">
            <a:avLst/>
          </a:prstGeom>
          <a:solidFill>
            <a:schemeClr val="accent4">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0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GIAI ĐOẠN VIÊM</a:t>
            </a:r>
            <a:endParaRPr lang="en-US" sz="2000" b="1"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Text Box 13"/>
          <p:cNvSpPr txBox="1">
            <a:spLocks/>
          </p:cNvSpPr>
          <p:nvPr/>
        </p:nvSpPr>
        <p:spPr>
          <a:xfrm>
            <a:off x="3429001" y="3607594"/>
            <a:ext cx="1828800" cy="1175149"/>
          </a:xfrm>
          <a:prstGeom prst="rect">
            <a:avLst/>
          </a:prstGeom>
          <a:solidFill>
            <a:schemeClr val="accent4">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0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GIAI ĐOẠN </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TĂNG SINH</a:t>
            </a:r>
            <a:endParaRPr lang="en-US" sz="2000" b="1"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5" name="Text Box 13"/>
          <p:cNvSpPr txBox="1">
            <a:spLocks/>
          </p:cNvSpPr>
          <p:nvPr/>
        </p:nvSpPr>
        <p:spPr>
          <a:xfrm>
            <a:off x="5562599" y="3599854"/>
            <a:ext cx="1687538" cy="1175149"/>
          </a:xfrm>
          <a:prstGeom prst="rect">
            <a:avLst/>
          </a:prstGeom>
          <a:solidFill>
            <a:schemeClr val="accent4">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0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GIAI ĐOẠN </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TÁI TẠO</a:t>
            </a:r>
            <a:endParaRPr lang="en-US" sz="2000" b="1"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9525433"/>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Autofit/>
          </a:bodyPr>
          <a:lstStyle/>
          <a:p>
            <a:r>
              <a:rPr lang="en-US" sz="2400" b="1" dirty="0">
                <a:solidFill>
                  <a:schemeClr val="bg1"/>
                </a:solidFill>
                <a:latin typeface="Arial" pitchFamily="34" charset="0"/>
                <a:ea typeface="Tahoma" pitchFamily="34" charset="0"/>
                <a:cs typeface="Arial" pitchFamily="34" charset="0"/>
              </a:rPr>
              <a:t> </a:t>
            </a:r>
            <a:r>
              <a:rPr lang="en-US" sz="2400" b="1" dirty="0" smtClean="0">
                <a:solidFill>
                  <a:schemeClr val="bg1"/>
                </a:solidFill>
                <a:latin typeface="Arial" pitchFamily="34" charset="0"/>
                <a:ea typeface="Tahoma" pitchFamily="34" charset="0"/>
                <a:cs typeface="Arial" pitchFamily="34" charset="0"/>
              </a:rPr>
              <a:t>5. CÁC YẾU TỐ ẢNH HƯỞNG ĐẾN</a:t>
            </a:r>
            <a:br>
              <a:rPr lang="en-US" sz="2400" b="1" dirty="0" smtClean="0">
                <a:solidFill>
                  <a:schemeClr val="bg1"/>
                </a:solidFill>
                <a:latin typeface="Arial" pitchFamily="34" charset="0"/>
                <a:ea typeface="Tahoma" pitchFamily="34" charset="0"/>
                <a:cs typeface="Arial" pitchFamily="34" charset="0"/>
              </a:rPr>
            </a:br>
            <a:r>
              <a:rPr lang="en-US" sz="2400" b="1" dirty="0" smtClean="0">
                <a:solidFill>
                  <a:schemeClr val="bg1"/>
                </a:solidFill>
                <a:latin typeface="Arial" pitchFamily="34" charset="0"/>
                <a:ea typeface="Tahoma" pitchFamily="34" charset="0"/>
                <a:cs typeface="Arial" pitchFamily="34" charset="0"/>
              </a:rPr>
              <a:t>QUÁ TRÌNH LIỀN VẾT THƯƠNG</a:t>
            </a:r>
            <a:endParaRPr lang="en-US" sz="24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666750"/>
            <a:ext cx="9144000" cy="4476750"/>
          </a:xfrm>
        </p:spPr>
        <p:txBody>
          <a:bodyPr>
            <a:noAutofit/>
          </a:bodyPr>
          <a:lstStyle/>
          <a:p>
            <a:pPr marL="285750" indent="-285750" algn="l">
              <a:spcBef>
                <a:spcPts val="0"/>
              </a:spcBef>
              <a:buFont typeface="Arial" panose="020B0604020202020204" pitchFamily="34" charset="0"/>
              <a:buChar char="•"/>
              <a:tabLst>
                <a:tab pos="228600" algn="l"/>
              </a:tabLst>
            </a:pPr>
            <a:r>
              <a:rPr lang="vi-VN" dirty="0" smtClean="0">
                <a:solidFill>
                  <a:srgbClr val="FF0000"/>
                </a:solidFill>
                <a:latin typeface="Calibri" panose="020F0502020204030204" pitchFamily="34" charset="0"/>
                <a:cs typeface="Calibri" panose="020F0502020204030204" pitchFamily="34" charset="0"/>
              </a:rPr>
              <a:t>Tuổi</a:t>
            </a:r>
            <a:r>
              <a:rPr lang="en-US" dirty="0" smtClean="0">
                <a:solidFill>
                  <a:srgbClr val="FF0000"/>
                </a:solidFill>
                <a:latin typeface="Calibri" panose="020F0502020204030204" pitchFamily="34" charset="0"/>
                <a:cs typeface="Calibri" panose="020F0502020204030204" pitchFamily="34" charset="0"/>
              </a:rPr>
              <a:t>: </a:t>
            </a:r>
            <a:r>
              <a:rPr lang="en-US" dirty="0" err="1" smtClean="0">
                <a:solidFill>
                  <a:srgbClr val="0000FF"/>
                </a:solidFill>
                <a:latin typeface="Calibri" panose="020F0502020204030204" pitchFamily="34" charset="0"/>
                <a:cs typeface="Calibri" panose="020F0502020204030204" pitchFamily="34" charset="0"/>
              </a:rPr>
              <a:t>người</a:t>
            </a:r>
            <a:r>
              <a:rPr lang="en-US" dirty="0" smtClean="0">
                <a:solidFill>
                  <a:srgbClr val="0000FF"/>
                </a:solidFill>
                <a:latin typeface="Calibri" panose="020F0502020204030204" pitchFamily="34" charset="0"/>
                <a:cs typeface="Calibri" panose="020F0502020204030204" pitchFamily="34" charset="0"/>
              </a:rPr>
              <a:t> </a:t>
            </a:r>
            <a:r>
              <a:rPr lang="en-US" dirty="0" err="1" smtClean="0">
                <a:solidFill>
                  <a:srgbClr val="0000FF"/>
                </a:solidFill>
                <a:latin typeface="Calibri" panose="020F0502020204030204" pitchFamily="34" charset="0"/>
                <a:cs typeface="Calibri" panose="020F0502020204030204" pitchFamily="34" charset="0"/>
              </a:rPr>
              <a:t>già</a:t>
            </a:r>
            <a:r>
              <a:rPr lang="en-US" dirty="0" smtClean="0">
                <a:solidFill>
                  <a:srgbClr val="0000FF"/>
                </a:solidFill>
                <a:latin typeface="Calibri" panose="020F0502020204030204" pitchFamily="34" charset="0"/>
                <a:cs typeface="Calibri" panose="020F0502020204030204" pitchFamily="34" charset="0"/>
              </a:rPr>
              <a:t> </a:t>
            </a:r>
            <a:r>
              <a:rPr lang="en-US" dirty="0" err="1" smtClean="0">
                <a:solidFill>
                  <a:srgbClr val="0000FF"/>
                </a:solidFill>
                <a:latin typeface="Calibri" panose="020F0502020204030204" pitchFamily="34" charset="0"/>
                <a:cs typeface="Calibri" panose="020F0502020204030204" pitchFamily="34" charset="0"/>
              </a:rPr>
              <a:t>chậm</a:t>
            </a:r>
            <a:r>
              <a:rPr lang="en-US" dirty="0" smtClean="0">
                <a:solidFill>
                  <a:srgbClr val="0000FF"/>
                </a:solidFill>
                <a:latin typeface="Calibri" panose="020F0502020204030204" pitchFamily="34" charset="0"/>
                <a:cs typeface="Calibri" panose="020F0502020204030204" pitchFamily="34" charset="0"/>
              </a:rPr>
              <a:t> </a:t>
            </a:r>
            <a:r>
              <a:rPr lang="en-US" dirty="0" err="1" smtClean="0">
                <a:solidFill>
                  <a:srgbClr val="0000FF"/>
                </a:solidFill>
                <a:latin typeface="Calibri" panose="020F0502020204030204" pitchFamily="34" charset="0"/>
                <a:cs typeface="Calibri" panose="020F0502020204030204" pitchFamily="34" charset="0"/>
              </a:rPr>
              <a:t>liền</a:t>
            </a:r>
            <a:r>
              <a:rPr lang="en-US" dirty="0" smtClean="0">
                <a:solidFill>
                  <a:srgbClr val="0000FF"/>
                </a:solidFill>
                <a:latin typeface="Calibri" panose="020F0502020204030204" pitchFamily="34" charset="0"/>
                <a:cs typeface="Calibri" panose="020F0502020204030204" pitchFamily="34" charset="0"/>
              </a:rPr>
              <a:t> </a:t>
            </a:r>
            <a:r>
              <a:rPr lang="en-US" dirty="0" err="1" smtClean="0">
                <a:solidFill>
                  <a:srgbClr val="0000FF"/>
                </a:solidFill>
                <a:latin typeface="Calibri" panose="020F0502020204030204" pitchFamily="34" charset="0"/>
                <a:cs typeface="Calibri" panose="020F0502020204030204" pitchFamily="34" charset="0"/>
              </a:rPr>
              <a:t>hơn</a:t>
            </a:r>
            <a:endParaRPr lang="en-US" dirty="0">
              <a:solidFill>
                <a:srgbClr val="0000FF"/>
              </a:solidFill>
              <a:latin typeface="Calibri" panose="020F0502020204030204" pitchFamily="34" charset="0"/>
              <a:cs typeface="Calibri" panose="020F0502020204030204" pitchFamily="34" charset="0"/>
            </a:endParaRPr>
          </a:p>
          <a:p>
            <a:pPr marL="285750" indent="-285750" algn="l">
              <a:spcBef>
                <a:spcPts val="0"/>
              </a:spcBef>
              <a:buFont typeface="Arial" panose="020B0604020202020204" pitchFamily="34" charset="0"/>
              <a:buChar char="•"/>
              <a:tabLst>
                <a:tab pos="228600" algn="l"/>
              </a:tabLst>
            </a:pPr>
            <a:r>
              <a:rPr lang="vi-VN" dirty="0">
                <a:solidFill>
                  <a:srgbClr val="FF0000"/>
                </a:solidFill>
                <a:latin typeface="Calibri" panose="020F0502020204030204" pitchFamily="34" charset="0"/>
                <a:cs typeface="Calibri" panose="020F0502020204030204" pitchFamily="34" charset="0"/>
              </a:rPr>
              <a:t>Dinh </a:t>
            </a:r>
            <a:r>
              <a:rPr lang="vi-VN" dirty="0" smtClean="0">
                <a:solidFill>
                  <a:srgbClr val="FF0000"/>
                </a:solidFill>
                <a:latin typeface="Calibri" panose="020F0502020204030204" pitchFamily="34" charset="0"/>
                <a:cs typeface="Calibri" panose="020F0502020204030204" pitchFamily="34" charset="0"/>
              </a:rPr>
              <a:t>dưỡng</a:t>
            </a:r>
            <a:r>
              <a:rPr lang="en-US" dirty="0" smtClean="0">
                <a:solidFill>
                  <a:srgbClr val="0000FF"/>
                </a:solidFill>
                <a:latin typeface="Calibri" panose="020F0502020204030204" pitchFamily="34" charset="0"/>
                <a:cs typeface="Calibri" panose="020F0502020204030204" pitchFamily="34" charset="0"/>
              </a:rPr>
              <a:t>, </a:t>
            </a:r>
            <a:r>
              <a:rPr lang="en-US" dirty="0" err="1" smtClean="0">
                <a:solidFill>
                  <a:srgbClr val="0000FF"/>
                </a:solidFill>
                <a:latin typeface="Calibri" panose="020F0502020204030204" pitchFamily="34" charset="0"/>
                <a:cs typeface="Calibri" panose="020F0502020204030204" pitchFamily="34" charset="0"/>
              </a:rPr>
              <a:t>đặc</a:t>
            </a:r>
            <a:r>
              <a:rPr lang="en-US" dirty="0" smtClean="0">
                <a:solidFill>
                  <a:srgbClr val="0000FF"/>
                </a:solidFill>
                <a:latin typeface="Calibri" panose="020F0502020204030204" pitchFamily="34" charset="0"/>
                <a:cs typeface="Calibri" panose="020F0502020204030204" pitchFamily="34" charset="0"/>
              </a:rPr>
              <a:t> </a:t>
            </a:r>
            <a:r>
              <a:rPr lang="en-US" dirty="0" err="1" smtClean="0">
                <a:solidFill>
                  <a:srgbClr val="0000FF"/>
                </a:solidFill>
                <a:latin typeface="Calibri" panose="020F0502020204030204" pitchFamily="34" charset="0"/>
                <a:cs typeface="Calibri" panose="020F0502020204030204" pitchFamily="34" charset="0"/>
              </a:rPr>
              <a:t>biệt</a:t>
            </a:r>
            <a:r>
              <a:rPr lang="en-US" dirty="0" smtClean="0">
                <a:solidFill>
                  <a:srgbClr val="0000FF"/>
                </a:solidFill>
                <a:latin typeface="Calibri" panose="020F0502020204030204" pitchFamily="34" charset="0"/>
                <a:cs typeface="Calibri" panose="020F0502020204030204" pitchFamily="34" charset="0"/>
              </a:rPr>
              <a:t> </a:t>
            </a:r>
            <a:r>
              <a:rPr lang="en-US" dirty="0" err="1" smtClean="0">
                <a:solidFill>
                  <a:srgbClr val="0000FF"/>
                </a:solidFill>
                <a:latin typeface="Calibri" panose="020F0502020204030204" pitchFamily="34" charset="0"/>
                <a:cs typeface="Calibri" panose="020F0502020204030204" pitchFamily="34" charset="0"/>
              </a:rPr>
              <a:t>là</a:t>
            </a:r>
            <a:r>
              <a:rPr lang="en-US" dirty="0" smtClean="0">
                <a:solidFill>
                  <a:srgbClr val="0000FF"/>
                </a:solidFill>
                <a:latin typeface="Calibri" panose="020F0502020204030204" pitchFamily="34" charset="0"/>
                <a:cs typeface="Calibri" panose="020F0502020204030204" pitchFamily="34" charset="0"/>
              </a:rPr>
              <a:t> </a:t>
            </a:r>
            <a:r>
              <a:rPr lang="en-US" dirty="0" err="1" smtClean="0">
                <a:solidFill>
                  <a:srgbClr val="0000FF"/>
                </a:solidFill>
                <a:latin typeface="Calibri" panose="020F0502020204030204" pitchFamily="34" charset="0"/>
                <a:cs typeface="Calibri" panose="020F0502020204030204" pitchFamily="34" charset="0"/>
              </a:rPr>
              <a:t>đạm</a:t>
            </a:r>
            <a:endParaRPr lang="en-US" dirty="0">
              <a:solidFill>
                <a:srgbClr val="0000FF"/>
              </a:solidFill>
              <a:latin typeface="Calibri" panose="020F0502020204030204" pitchFamily="34" charset="0"/>
              <a:cs typeface="Calibri" panose="020F0502020204030204" pitchFamily="34" charset="0"/>
            </a:endParaRPr>
          </a:p>
          <a:p>
            <a:pPr marL="285750" indent="-285750" algn="l">
              <a:spcBef>
                <a:spcPts val="0"/>
              </a:spcBef>
              <a:buFont typeface="Arial" panose="020B0604020202020204" pitchFamily="34" charset="0"/>
              <a:buChar char="•"/>
              <a:tabLst>
                <a:tab pos="228600" algn="l"/>
              </a:tabLst>
            </a:pPr>
            <a:r>
              <a:rPr lang="en-US" dirty="0" smtClean="0">
                <a:solidFill>
                  <a:srgbClr val="FF0000"/>
                </a:solidFill>
                <a:latin typeface="Calibri" panose="020F0502020204030204" pitchFamily="34" charset="0"/>
                <a:cs typeface="Calibri" panose="020F0502020204030204" pitchFamily="34" charset="0"/>
              </a:rPr>
              <a:t>NB </a:t>
            </a:r>
            <a:r>
              <a:rPr lang="en-US" dirty="0" err="1" smtClean="0">
                <a:solidFill>
                  <a:srgbClr val="FF0000"/>
                </a:solidFill>
                <a:latin typeface="Calibri" panose="020F0502020204030204" pitchFamily="34" charset="0"/>
                <a:cs typeface="Calibri" panose="020F0502020204030204" pitchFamily="34" charset="0"/>
              </a:rPr>
              <a:t>đang</a:t>
            </a:r>
            <a:r>
              <a:rPr lang="en-US" dirty="0" smtClean="0">
                <a:solidFill>
                  <a:srgbClr val="FF0000"/>
                </a:solidFill>
                <a:latin typeface="Calibri" panose="020F0502020204030204" pitchFamily="34" charset="0"/>
                <a:cs typeface="Calibri" panose="020F0502020204030204" pitchFamily="34" charset="0"/>
              </a:rPr>
              <a:t> </a:t>
            </a:r>
            <a:r>
              <a:rPr lang="en-US" dirty="0" err="1" smtClean="0">
                <a:solidFill>
                  <a:srgbClr val="FF0000"/>
                </a:solidFill>
                <a:latin typeface="Calibri" panose="020F0502020204030204" pitchFamily="34" charset="0"/>
                <a:cs typeface="Calibri" panose="020F0502020204030204" pitchFamily="34" charset="0"/>
              </a:rPr>
              <a:t>có</a:t>
            </a:r>
            <a:r>
              <a:rPr lang="en-US" dirty="0" smtClean="0">
                <a:solidFill>
                  <a:srgbClr val="FF0000"/>
                </a:solidFill>
                <a:latin typeface="Calibri" panose="020F0502020204030204" pitchFamily="34" charset="0"/>
                <a:cs typeface="Calibri" panose="020F0502020204030204" pitchFamily="34" charset="0"/>
              </a:rPr>
              <a:t> </a:t>
            </a:r>
            <a:r>
              <a:rPr lang="en-US" dirty="0" err="1" smtClean="0">
                <a:solidFill>
                  <a:srgbClr val="FF0000"/>
                </a:solidFill>
                <a:latin typeface="Calibri" panose="020F0502020204030204" pitchFamily="34" charset="0"/>
                <a:cs typeface="Calibri" panose="020F0502020204030204" pitchFamily="34" charset="0"/>
              </a:rPr>
              <a:t>nhiễm</a:t>
            </a:r>
            <a:r>
              <a:rPr lang="en-US" dirty="0" smtClean="0">
                <a:solidFill>
                  <a:srgbClr val="FF0000"/>
                </a:solidFill>
                <a:latin typeface="Calibri" panose="020F0502020204030204" pitchFamily="34" charset="0"/>
                <a:cs typeface="Calibri" panose="020F0502020204030204" pitchFamily="34" charset="0"/>
              </a:rPr>
              <a:t> </a:t>
            </a:r>
            <a:r>
              <a:rPr lang="en-US" dirty="0" err="1" smtClean="0">
                <a:solidFill>
                  <a:srgbClr val="FF0000"/>
                </a:solidFill>
                <a:latin typeface="Calibri" panose="020F0502020204030204" pitchFamily="34" charset="0"/>
                <a:cs typeface="Calibri" panose="020F0502020204030204" pitchFamily="34" charset="0"/>
              </a:rPr>
              <a:t>khuẩn</a:t>
            </a:r>
            <a:r>
              <a:rPr lang="en-US" dirty="0" smtClean="0">
                <a:solidFill>
                  <a:srgbClr val="0000FF"/>
                </a:solidFill>
                <a:latin typeface="Calibri" panose="020F0502020204030204" pitchFamily="34" charset="0"/>
                <a:cs typeface="Calibri" panose="020F0502020204030204" pitchFamily="34" charset="0"/>
              </a:rPr>
              <a:t>: </a:t>
            </a:r>
            <a:r>
              <a:rPr lang="en-US" dirty="0" err="1" smtClean="0">
                <a:solidFill>
                  <a:srgbClr val="0000FF"/>
                </a:solidFill>
                <a:latin typeface="Calibri" panose="020F0502020204030204" pitchFamily="34" charset="0"/>
                <a:cs typeface="Calibri" panose="020F0502020204030204" pitchFamily="34" charset="0"/>
              </a:rPr>
              <a:t>viêm</a:t>
            </a:r>
            <a:r>
              <a:rPr lang="en-US" dirty="0" smtClean="0">
                <a:solidFill>
                  <a:srgbClr val="0000FF"/>
                </a:solidFill>
                <a:latin typeface="Calibri" panose="020F0502020204030204" pitchFamily="34" charset="0"/>
                <a:cs typeface="Calibri" panose="020F0502020204030204" pitchFamily="34" charset="0"/>
              </a:rPr>
              <a:t> </a:t>
            </a:r>
            <a:r>
              <a:rPr lang="en-US" dirty="0" err="1" smtClean="0">
                <a:solidFill>
                  <a:srgbClr val="0000FF"/>
                </a:solidFill>
                <a:latin typeface="Calibri" panose="020F0502020204030204" pitchFamily="34" charset="0"/>
                <a:cs typeface="Calibri" panose="020F0502020204030204" pitchFamily="34" charset="0"/>
              </a:rPr>
              <a:t>phổi</a:t>
            </a:r>
            <a:endParaRPr lang="en-US" dirty="0">
              <a:solidFill>
                <a:srgbClr val="0000FF"/>
              </a:solidFill>
              <a:latin typeface="Calibri" panose="020F0502020204030204" pitchFamily="34" charset="0"/>
              <a:cs typeface="Calibri" panose="020F0502020204030204" pitchFamily="34" charset="0"/>
            </a:endParaRPr>
          </a:p>
          <a:p>
            <a:pPr marL="285750" indent="-285750" algn="l">
              <a:spcBef>
                <a:spcPts val="0"/>
              </a:spcBef>
              <a:buFont typeface="Arial" panose="020B0604020202020204" pitchFamily="34" charset="0"/>
              <a:buChar char="•"/>
              <a:tabLst>
                <a:tab pos="228600" algn="l"/>
              </a:tabLst>
            </a:pPr>
            <a:r>
              <a:rPr lang="en-US" dirty="0" err="1" smtClean="0">
                <a:solidFill>
                  <a:srgbClr val="FF0000"/>
                </a:solidFill>
                <a:latin typeface="Calibri" panose="020F0502020204030204" pitchFamily="34" charset="0"/>
                <a:cs typeface="Calibri" panose="020F0502020204030204" pitchFamily="34" charset="0"/>
              </a:rPr>
              <a:t>Sự</a:t>
            </a:r>
            <a:r>
              <a:rPr lang="en-US" dirty="0" smtClean="0">
                <a:solidFill>
                  <a:srgbClr val="FF0000"/>
                </a:solidFill>
                <a:latin typeface="Calibri" panose="020F0502020204030204" pitchFamily="34" charset="0"/>
                <a:cs typeface="Calibri" panose="020F0502020204030204" pitchFamily="34" charset="0"/>
              </a:rPr>
              <a:t> </a:t>
            </a:r>
            <a:r>
              <a:rPr lang="en-US" dirty="0" err="1" smtClean="0">
                <a:solidFill>
                  <a:srgbClr val="FF0000"/>
                </a:solidFill>
                <a:latin typeface="Calibri" panose="020F0502020204030204" pitchFamily="34" charset="0"/>
                <a:cs typeface="Calibri" panose="020F0502020204030204" pitchFamily="34" charset="0"/>
              </a:rPr>
              <a:t>tưới</a:t>
            </a:r>
            <a:r>
              <a:rPr lang="en-US" dirty="0" smtClean="0">
                <a:solidFill>
                  <a:srgbClr val="FF0000"/>
                </a:solidFill>
                <a:latin typeface="Calibri" panose="020F0502020204030204" pitchFamily="34" charset="0"/>
                <a:cs typeface="Calibri" panose="020F0502020204030204" pitchFamily="34" charset="0"/>
              </a:rPr>
              <a:t> </a:t>
            </a:r>
            <a:r>
              <a:rPr lang="en-US" dirty="0" err="1" smtClean="0">
                <a:solidFill>
                  <a:srgbClr val="FF0000"/>
                </a:solidFill>
                <a:latin typeface="Calibri" panose="020F0502020204030204" pitchFamily="34" charset="0"/>
                <a:cs typeface="Calibri" panose="020F0502020204030204" pitchFamily="34" charset="0"/>
              </a:rPr>
              <a:t>máu</a:t>
            </a:r>
            <a:r>
              <a:rPr lang="vi-VN" dirty="0" smtClean="0">
                <a:solidFill>
                  <a:srgbClr val="FF0000"/>
                </a:solidFill>
                <a:latin typeface="Calibri" panose="020F0502020204030204" pitchFamily="34" charset="0"/>
                <a:cs typeface="Calibri" panose="020F0502020204030204" pitchFamily="34" charset="0"/>
              </a:rPr>
              <a:t>: </a:t>
            </a:r>
            <a:r>
              <a:rPr lang="en-US" dirty="0" err="1" smtClean="0">
                <a:solidFill>
                  <a:srgbClr val="0000FF"/>
                </a:solidFill>
                <a:latin typeface="Calibri" panose="020F0502020204030204" pitchFamily="34" charset="0"/>
                <a:cs typeface="Calibri" panose="020F0502020204030204" pitchFamily="34" charset="0"/>
              </a:rPr>
              <a:t>vết</a:t>
            </a:r>
            <a:r>
              <a:rPr lang="en-US" dirty="0" smtClean="0">
                <a:solidFill>
                  <a:srgbClr val="0000FF"/>
                </a:solidFill>
                <a:latin typeface="Calibri" panose="020F0502020204030204" pitchFamily="34" charset="0"/>
                <a:cs typeface="Calibri" panose="020F0502020204030204" pitchFamily="34" charset="0"/>
              </a:rPr>
              <a:t> </a:t>
            </a:r>
            <a:r>
              <a:rPr lang="en-US" dirty="0" err="1" smtClean="0">
                <a:solidFill>
                  <a:srgbClr val="0000FF"/>
                </a:solidFill>
                <a:latin typeface="Calibri" panose="020F0502020204030204" pitchFamily="34" charset="0"/>
                <a:cs typeface="Calibri" panose="020F0502020204030204" pitchFamily="34" charset="0"/>
              </a:rPr>
              <a:t>loét</a:t>
            </a:r>
            <a:endParaRPr lang="en-US" dirty="0">
              <a:solidFill>
                <a:srgbClr val="0000FF"/>
              </a:solidFill>
              <a:latin typeface="Calibri" panose="020F0502020204030204" pitchFamily="34" charset="0"/>
              <a:cs typeface="Calibri" panose="020F0502020204030204" pitchFamily="34" charset="0"/>
            </a:endParaRPr>
          </a:p>
          <a:p>
            <a:pPr marL="285750" indent="-285750" algn="l">
              <a:spcBef>
                <a:spcPts val="0"/>
              </a:spcBef>
              <a:buFont typeface="Arial" panose="020B0604020202020204" pitchFamily="34" charset="0"/>
              <a:buChar char="•"/>
              <a:tabLst>
                <a:tab pos="228600" algn="l"/>
              </a:tabLst>
            </a:pPr>
            <a:r>
              <a:rPr lang="en-US" dirty="0" smtClean="0">
                <a:solidFill>
                  <a:srgbClr val="FF0000"/>
                </a:solidFill>
                <a:latin typeface="Calibri" panose="020F0502020204030204" pitchFamily="34" charset="0"/>
                <a:cs typeface="Calibri" panose="020F0502020204030204" pitchFamily="34" charset="0"/>
              </a:rPr>
              <a:t>T</a:t>
            </a:r>
            <a:r>
              <a:rPr lang="vi-VN" dirty="0" smtClean="0">
                <a:solidFill>
                  <a:srgbClr val="FF0000"/>
                </a:solidFill>
                <a:latin typeface="Calibri" panose="020F0502020204030204" pitchFamily="34" charset="0"/>
                <a:cs typeface="Calibri" panose="020F0502020204030204" pitchFamily="34" charset="0"/>
              </a:rPr>
              <a:t>âm </a:t>
            </a:r>
            <a:r>
              <a:rPr lang="vi-VN" dirty="0">
                <a:solidFill>
                  <a:srgbClr val="FF0000"/>
                </a:solidFill>
                <a:latin typeface="Calibri" panose="020F0502020204030204" pitchFamily="34" charset="0"/>
                <a:cs typeface="Calibri" panose="020F0502020204030204" pitchFamily="34" charset="0"/>
              </a:rPr>
              <a:t>lý: </a:t>
            </a:r>
            <a:r>
              <a:rPr lang="vi-VN" dirty="0">
                <a:solidFill>
                  <a:srgbClr val="0000FF"/>
                </a:solidFill>
                <a:latin typeface="Calibri" panose="020F0502020204030204" pitchFamily="34" charset="0"/>
                <a:cs typeface="Calibri" panose="020F0502020204030204" pitchFamily="34" charset="0"/>
              </a:rPr>
              <a:t>stress, đau</a:t>
            </a:r>
            <a:r>
              <a:rPr lang="vi-VN" dirty="0" smtClean="0">
                <a:solidFill>
                  <a:srgbClr val="0000FF"/>
                </a:solidFill>
                <a:latin typeface="Calibri" panose="020F0502020204030204" pitchFamily="34" charset="0"/>
                <a:cs typeface="Calibri" panose="020F0502020204030204" pitchFamily="34" charset="0"/>
              </a:rPr>
              <a:t>...</a:t>
            </a:r>
            <a:endParaRPr lang="en-US" dirty="0" smtClean="0">
              <a:solidFill>
                <a:srgbClr val="0000FF"/>
              </a:solidFill>
              <a:latin typeface="Calibri" panose="020F0502020204030204" pitchFamily="34" charset="0"/>
              <a:cs typeface="Calibri" panose="020F0502020204030204" pitchFamily="34" charset="0"/>
            </a:endParaRPr>
          </a:p>
          <a:p>
            <a:pPr marL="285750" indent="-285750" algn="l">
              <a:spcBef>
                <a:spcPts val="0"/>
              </a:spcBef>
              <a:buFont typeface="Arial" panose="020B0604020202020204" pitchFamily="34" charset="0"/>
              <a:buChar char="•"/>
              <a:tabLst>
                <a:tab pos="228600" algn="l"/>
              </a:tabLst>
            </a:pPr>
            <a:r>
              <a:rPr lang="en-US" dirty="0" smtClean="0">
                <a:solidFill>
                  <a:srgbClr val="FF0000"/>
                </a:solidFill>
                <a:latin typeface="Calibri" panose="020F0502020204030204" pitchFamily="34" charset="0"/>
                <a:cs typeface="Calibri" panose="020F0502020204030204" pitchFamily="34" charset="0"/>
              </a:rPr>
              <a:t>B</a:t>
            </a:r>
            <a:r>
              <a:rPr lang="vi-VN" dirty="0" smtClean="0">
                <a:solidFill>
                  <a:srgbClr val="FF0000"/>
                </a:solidFill>
                <a:latin typeface="Calibri" panose="020F0502020204030204" pitchFamily="34" charset="0"/>
                <a:cs typeface="Calibri" panose="020F0502020204030204" pitchFamily="34" charset="0"/>
              </a:rPr>
              <a:t>ệnh lý kèm theo</a:t>
            </a:r>
            <a:r>
              <a:rPr lang="en-US" dirty="0" smtClean="0">
                <a:solidFill>
                  <a:srgbClr val="FF0000"/>
                </a:solidFill>
                <a:latin typeface="Calibri" panose="020F0502020204030204" pitchFamily="34" charset="0"/>
                <a:cs typeface="Calibri" panose="020F0502020204030204" pitchFamily="34" charset="0"/>
              </a:rPr>
              <a:t>: </a:t>
            </a:r>
            <a:r>
              <a:rPr lang="en-US" dirty="0" err="1" smtClean="0">
                <a:solidFill>
                  <a:srgbClr val="0000FF"/>
                </a:solidFill>
                <a:latin typeface="Calibri" panose="020F0502020204030204" pitchFamily="34" charset="0"/>
                <a:cs typeface="Calibri" panose="020F0502020204030204" pitchFamily="34" charset="0"/>
              </a:rPr>
              <a:t>đái</a:t>
            </a:r>
            <a:r>
              <a:rPr lang="en-US" dirty="0" smtClean="0">
                <a:solidFill>
                  <a:srgbClr val="0000FF"/>
                </a:solidFill>
                <a:latin typeface="Calibri" panose="020F0502020204030204" pitchFamily="34" charset="0"/>
                <a:cs typeface="Calibri" panose="020F0502020204030204" pitchFamily="34" charset="0"/>
              </a:rPr>
              <a:t> </a:t>
            </a:r>
            <a:r>
              <a:rPr lang="en-US" dirty="0" err="1" smtClean="0">
                <a:solidFill>
                  <a:srgbClr val="0000FF"/>
                </a:solidFill>
                <a:latin typeface="Calibri" panose="020F0502020204030204" pitchFamily="34" charset="0"/>
                <a:cs typeface="Calibri" panose="020F0502020204030204" pitchFamily="34" charset="0"/>
              </a:rPr>
              <a:t>tháo</a:t>
            </a:r>
            <a:r>
              <a:rPr lang="en-US" dirty="0" smtClean="0">
                <a:solidFill>
                  <a:srgbClr val="0000FF"/>
                </a:solidFill>
                <a:latin typeface="Calibri" panose="020F0502020204030204" pitchFamily="34" charset="0"/>
                <a:cs typeface="Calibri" panose="020F0502020204030204" pitchFamily="34" charset="0"/>
              </a:rPr>
              <a:t> </a:t>
            </a:r>
            <a:r>
              <a:rPr lang="en-US" dirty="0" err="1" smtClean="0">
                <a:solidFill>
                  <a:srgbClr val="0000FF"/>
                </a:solidFill>
                <a:latin typeface="Calibri" panose="020F0502020204030204" pitchFamily="34" charset="0"/>
                <a:cs typeface="Calibri" panose="020F0502020204030204" pitchFamily="34" charset="0"/>
              </a:rPr>
              <a:t>đường</a:t>
            </a:r>
            <a:r>
              <a:rPr lang="en-US" dirty="0" smtClean="0">
                <a:solidFill>
                  <a:srgbClr val="0000FF"/>
                </a:solidFill>
                <a:latin typeface="Calibri" panose="020F0502020204030204" pitchFamily="34" charset="0"/>
                <a:cs typeface="Calibri" panose="020F0502020204030204" pitchFamily="34" charset="0"/>
              </a:rPr>
              <a:t>, </a:t>
            </a:r>
            <a:endParaRPr lang="en-US" dirty="0">
              <a:solidFill>
                <a:srgbClr val="0000FF"/>
              </a:solidFill>
              <a:latin typeface="Calibri" panose="020F0502020204030204" pitchFamily="34" charset="0"/>
              <a:cs typeface="Calibri" panose="020F0502020204030204" pitchFamily="34" charset="0"/>
            </a:endParaRPr>
          </a:p>
          <a:p>
            <a:pPr marL="285750" indent="-285750" algn="l">
              <a:spcBef>
                <a:spcPts val="0"/>
              </a:spcBef>
              <a:buFont typeface="Arial" panose="020B0604020202020204" pitchFamily="34" charset="0"/>
              <a:buChar char="•"/>
              <a:tabLst>
                <a:tab pos="228600" algn="l"/>
              </a:tabLst>
            </a:pPr>
            <a:r>
              <a:rPr lang="en-US" dirty="0" smtClean="0">
                <a:solidFill>
                  <a:srgbClr val="FF0000"/>
                </a:solidFill>
                <a:latin typeface="Calibri" panose="020F0502020204030204" pitchFamily="34" charset="0"/>
                <a:cs typeface="Calibri" panose="020F0502020204030204" pitchFamily="34" charset="0"/>
              </a:rPr>
              <a:t>NB </a:t>
            </a:r>
            <a:r>
              <a:rPr lang="en-US" dirty="0" err="1" smtClean="0">
                <a:solidFill>
                  <a:srgbClr val="FF0000"/>
                </a:solidFill>
                <a:latin typeface="Calibri" panose="020F0502020204030204" pitchFamily="34" charset="0"/>
                <a:cs typeface="Calibri" panose="020F0502020204030204" pitchFamily="34" charset="0"/>
              </a:rPr>
              <a:t>đang</a:t>
            </a:r>
            <a:r>
              <a:rPr lang="en-US" dirty="0" smtClean="0">
                <a:solidFill>
                  <a:srgbClr val="FF0000"/>
                </a:solidFill>
                <a:latin typeface="Calibri" panose="020F0502020204030204" pitchFamily="34" charset="0"/>
                <a:cs typeface="Calibri" panose="020F0502020204030204" pitchFamily="34" charset="0"/>
              </a:rPr>
              <a:t> dung </a:t>
            </a:r>
            <a:r>
              <a:rPr lang="en-US" dirty="0" err="1" smtClean="0">
                <a:solidFill>
                  <a:srgbClr val="FF0000"/>
                </a:solidFill>
                <a:latin typeface="Calibri" panose="020F0502020204030204" pitchFamily="34" charset="0"/>
                <a:cs typeface="Calibri" panose="020F0502020204030204" pitchFamily="34" charset="0"/>
              </a:rPr>
              <a:t>thuốc</a:t>
            </a:r>
            <a:r>
              <a:rPr lang="en-US" dirty="0" smtClean="0">
                <a:solidFill>
                  <a:srgbClr val="FF0000"/>
                </a:solidFill>
                <a:latin typeface="Calibri" panose="020F0502020204030204" pitchFamily="34" charset="0"/>
                <a:cs typeface="Calibri" panose="020F0502020204030204" pitchFamily="34" charset="0"/>
              </a:rPr>
              <a:t> </a:t>
            </a:r>
            <a:r>
              <a:rPr lang="en-US" dirty="0" err="1" smtClean="0">
                <a:solidFill>
                  <a:srgbClr val="FF0000"/>
                </a:solidFill>
                <a:latin typeface="Calibri" panose="020F0502020204030204" pitchFamily="34" charset="0"/>
                <a:cs typeface="Calibri" panose="020F0502020204030204" pitchFamily="34" charset="0"/>
              </a:rPr>
              <a:t>làm</a:t>
            </a:r>
            <a:r>
              <a:rPr lang="en-US" dirty="0" smtClean="0">
                <a:solidFill>
                  <a:srgbClr val="FF0000"/>
                </a:solidFill>
                <a:latin typeface="Calibri" panose="020F0502020204030204" pitchFamily="34" charset="0"/>
                <a:cs typeface="Calibri" panose="020F0502020204030204" pitchFamily="34" charset="0"/>
              </a:rPr>
              <a:t> </a:t>
            </a:r>
            <a:r>
              <a:rPr lang="en-US" dirty="0" err="1" smtClean="0">
                <a:solidFill>
                  <a:srgbClr val="FF0000"/>
                </a:solidFill>
                <a:latin typeface="Calibri" panose="020F0502020204030204" pitchFamily="34" charset="0"/>
                <a:cs typeface="Calibri" panose="020F0502020204030204" pitchFamily="34" charset="0"/>
              </a:rPr>
              <a:t>suy</a:t>
            </a:r>
            <a:r>
              <a:rPr lang="en-US" dirty="0" smtClean="0">
                <a:solidFill>
                  <a:srgbClr val="FF0000"/>
                </a:solidFill>
                <a:latin typeface="Calibri" panose="020F0502020204030204" pitchFamily="34" charset="0"/>
                <a:cs typeface="Calibri" panose="020F0502020204030204" pitchFamily="34" charset="0"/>
              </a:rPr>
              <a:t> </a:t>
            </a:r>
            <a:r>
              <a:rPr lang="en-US" dirty="0" err="1" smtClean="0">
                <a:solidFill>
                  <a:srgbClr val="FF0000"/>
                </a:solidFill>
                <a:latin typeface="Calibri" panose="020F0502020204030204" pitchFamily="34" charset="0"/>
                <a:cs typeface="Calibri" panose="020F0502020204030204" pitchFamily="34" charset="0"/>
              </a:rPr>
              <a:t>giảm</a:t>
            </a:r>
            <a:r>
              <a:rPr lang="en-US" dirty="0" smtClean="0">
                <a:solidFill>
                  <a:srgbClr val="FF0000"/>
                </a:solidFill>
                <a:latin typeface="Calibri" panose="020F0502020204030204" pitchFamily="34" charset="0"/>
                <a:cs typeface="Calibri" panose="020F0502020204030204" pitchFamily="34" charset="0"/>
              </a:rPr>
              <a:t> </a:t>
            </a:r>
            <a:r>
              <a:rPr lang="en-US" dirty="0" err="1" smtClean="0">
                <a:solidFill>
                  <a:srgbClr val="FF0000"/>
                </a:solidFill>
                <a:latin typeface="Calibri" panose="020F0502020204030204" pitchFamily="34" charset="0"/>
                <a:cs typeface="Calibri" panose="020F0502020204030204" pitchFamily="34" charset="0"/>
              </a:rPr>
              <a:t>miễn</a:t>
            </a:r>
            <a:r>
              <a:rPr lang="en-US" dirty="0" smtClean="0">
                <a:solidFill>
                  <a:srgbClr val="FF0000"/>
                </a:solidFill>
                <a:latin typeface="Calibri" panose="020F0502020204030204" pitchFamily="34" charset="0"/>
                <a:cs typeface="Calibri" panose="020F0502020204030204" pitchFamily="34" charset="0"/>
              </a:rPr>
              <a:t> </a:t>
            </a:r>
            <a:r>
              <a:rPr lang="en-US" dirty="0" err="1" smtClean="0">
                <a:solidFill>
                  <a:srgbClr val="FF0000"/>
                </a:solidFill>
                <a:latin typeface="Calibri" panose="020F0502020204030204" pitchFamily="34" charset="0"/>
                <a:cs typeface="Calibri" panose="020F0502020204030204" pitchFamily="34" charset="0"/>
              </a:rPr>
              <a:t>dịch</a:t>
            </a:r>
            <a:r>
              <a:rPr lang="vi-VN" dirty="0" smtClean="0">
                <a:solidFill>
                  <a:srgbClr val="FF0000"/>
                </a:solidFill>
                <a:latin typeface="Calibri" panose="020F0502020204030204" pitchFamily="34" charset="0"/>
                <a:cs typeface="Calibri" panose="020F0502020204030204" pitchFamily="34" charset="0"/>
              </a:rPr>
              <a:t>: </a:t>
            </a:r>
            <a:r>
              <a:rPr lang="en-US" dirty="0" err="1" smtClean="0">
                <a:solidFill>
                  <a:srgbClr val="0000FF"/>
                </a:solidFill>
                <a:latin typeface="Calibri" panose="020F0502020204030204" pitchFamily="34" charset="0"/>
                <a:cs typeface="Calibri" panose="020F0502020204030204" pitchFamily="34" charset="0"/>
              </a:rPr>
              <a:t>hóa</a:t>
            </a:r>
            <a:r>
              <a:rPr lang="en-US" dirty="0" smtClean="0">
                <a:solidFill>
                  <a:srgbClr val="0000FF"/>
                </a:solidFill>
                <a:latin typeface="Calibri" panose="020F0502020204030204" pitchFamily="34" charset="0"/>
                <a:cs typeface="Calibri" panose="020F0502020204030204" pitchFamily="34" charset="0"/>
              </a:rPr>
              <a:t> </a:t>
            </a:r>
            <a:r>
              <a:rPr lang="en-US" dirty="0" err="1" smtClean="0">
                <a:solidFill>
                  <a:srgbClr val="0000FF"/>
                </a:solidFill>
                <a:latin typeface="Calibri" panose="020F0502020204030204" pitchFamily="34" charset="0"/>
                <a:cs typeface="Calibri" panose="020F0502020204030204" pitchFamily="34" charset="0"/>
              </a:rPr>
              <a:t>chất</a:t>
            </a:r>
            <a:r>
              <a:rPr lang="vi-VN" dirty="0" smtClean="0">
                <a:solidFill>
                  <a:srgbClr val="0000FF"/>
                </a:solidFill>
                <a:latin typeface="Calibri" panose="020F0502020204030204" pitchFamily="34" charset="0"/>
                <a:cs typeface="Calibri" panose="020F0502020204030204" pitchFamily="34" charset="0"/>
              </a:rPr>
              <a:t>, corticoid</a:t>
            </a:r>
            <a:r>
              <a:rPr lang="en-US" dirty="0" smtClean="0">
                <a:solidFill>
                  <a:srgbClr val="0000FF"/>
                </a:solidFill>
                <a:latin typeface="Calibri" panose="020F0502020204030204" pitchFamily="34" charset="0"/>
                <a:cs typeface="Calibri" panose="020F0502020204030204" pitchFamily="34" charset="0"/>
              </a:rPr>
              <a:t> …</a:t>
            </a:r>
          </a:p>
          <a:p>
            <a:pPr marL="285750" indent="-285750" algn="l">
              <a:spcBef>
                <a:spcPts val="0"/>
              </a:spcBef>
              <a:buFont typeface="Arial" panose="020B0604020202020204" pitchFamily="34" charset="0"/>
              <a:buChar char="•"/>
              <a:tabLst>
                <a:tab pos="228600" algn="l"/>
              </a:tabLst>
            </a:pPr>
            <a:r>
              <a:rPr lang="en-US" dirty="0" err="1" smtClean="0">
                <a:solidFill>
                  <a:srgbClr val="FF0000"/>
                </a:solidFill>
                <a:latin typeface="Calibri" panose="020F0502020204030204" pitchFamily="34" charset="0"/>
                <a:cs typeface="Calibri" panose="020F0502020204030204" pitchFamily="34" charset="0"/>
              </a:rPr>
              <a:t>Môi</a:t>
            </a:r>
            <a:r>
              <a:rPr lang="en-US" dirty="0" smtClean="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trường</a:t>
            </a:r>
            <a:r>
              <a:rPr lang="vi-VN" dirty="0">
                <a:solidFill>
                  <a:srgbClr val="FF0000"/>
                </a:solidFill>
                <a:latin typeface="Calibri" panose="020F0502020204030204" pitchFamily="34" charset="0"/>
                <a:cs typeface="Calibri" panose="020F0502020204030204" pitchFamily="34" charset="0"/>
              </a:rPr>
              <a:t> </a:t>
            </a:r>
          </a:p>
          <a:p>
            <a:pPr marL="285750" indent="-285750" algn="l">
              <a:spcBef>
                <a:spcPts val="0"/>
              </a:spcBef>
              <a:buFont typeface="Arial" panose="020B0604020202020204" pitchFamily="34" charset="0"/>
              <a:buChar char="•"/>
              <a:tabLst>
                <a:tab pos="228600" algn="l"/>
              </a:tabLst>
            </a:pPr>
            <a:endParaRPr lang="en-US" dirty="0">
              <a:solidFill>
                <a:srgbClr val="0000FF"/>
              </a:solidFill>
              <a:latin typeface="Calibri" panose="020F0502020204030204" pitchFamily="34" charset="0"/>
              <a:cs typeface="Calibri" panose="020F0502020204030204"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16</a:t>
            </a:fld>
            <a:endParaRPr lang="en-US"/>
          </a:p>
        </p:txBody>
      </p:sp>
    </p:spTree>
    <p:extLst>
      <p:ext uri="{BB962C8B-B14F-4D97-AF65-F5344CB8AC3E}">
        <p14:creationId xmlns:p14="http://schemas.microsoft.com/office/powerpoint/2010/main" val="773923625"/>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200" b="1" dirty="0">
                <a:solidFill>
                  <a:schemeClr val="bg1"/>
                </a:solidFill>
                <a:latin typeface="Arial" pitchFamily="34" charset="0"/>
                <a:ea typeface="Tahoma" pitchFamily="34" charset="0"/>
                <a:cs typeface="Arial" pitchFamily="34" charset="0"/>
              </a:rPr>
              <a:t> 6</a:t>
            </a:r>
            <a:r>
              <a:rPr lang="en-US" sz="3200" b="1" dirty="0" smtClean="0">
                <a:solidFill>
                  <a:schemeClr val="bg1"/>
                </a:solidFill>
                <a:latin typeface="Arial" pitchFamily="34" charset="0"/>
                <a:ea typeface="Tahoma" pitchFamily="34" charset="0"/>
                <a:cs typeface="Arial" pitchFamily="34" charset="0"/>
              </a:rPr>
              <a:t>. MỤC ĐÍCH THAY BĂNG</a:t>
            </a:r>
            <a:endParaRPr lang="en-US" sz="32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666750"/>
            <a:ext cx="9144000" cy="4476750"/>
          </a:xfrm>
        </p:spPr>
        <p:txBody>
          <a:bodyPr>
            <a:noAutofit/>
          </a:bodyPr>
          <a:lstStyle/>
          <a:p>
            <a:pPr algn="just">
              <a:spcBef>
                <a:spcPts val="0"/>
              </a:spcBef>
              <a:tabLst>
                <a:tab pos="228600" algn="l"/>
              </a:tabLst>
            </a:pPr>
            <a:endParaRPr lang="en-US" dirty="0">
              <a:solidFill>
                <a:srgbClr val="000099"/>
              </a:solidFill>
              <a:latin typeface="Arial" pitchFamily="34" charset="0"/>
              <a:cs typeface="Arial" pitchFamily="34" charset="0"/>
            </a:endParaRPr>
          </a:p>
          <a:p>
            <a:pPr algn="just">
              <a:spcBef>
                <a:spcPts val="0"/>
              </a:spcBef>
              <a:tabLst>
                <a:tab pos="228600" algn="l"/>
              </a:tabLst>
            </a:pPr>
            <a:endParaRPr lang="en-US" dirty="0">
              <a:solidFill>
                <a:srgbClr val="000099"/>
              </a:solidFill>
              <a:latin typeface="Arial" pitchFamily="34" charset="0"/>
              <a:cs typeface="Arial" pitchFamily="34" charset="0"/>
            </a:endParaRPr>
          </a:p>
          <a:p>
            <a:pPr>
              <a:spcBef>
                <a:spcPts val="0"/>
              </a:spcBef>
              <a:tabLst>
                <a:tab pos="228600" algn="l"/>
              </a:tabLst>
            </a:pPr>
            <a:r>
              <a:rPr lang="en-US" b="1" dirty="0" err="1" smtClean="0">
                <a:solidFill>
                  <a:srgbClr val="FF0000"/>
                </a:solidFill>
                <a:latin typeface="Arial" pitchFamily="34" charset="0"/>
                <a:cs typeface="Arial" pitchFamily="34" charset="0"/>
              </a:rPr>
              <a:t>Câu</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hỏi</a:t>
            </a:r>
            <a:r>
              <a:rPr lang="en-US" b="1" dirty="0" smtClean="0">
                <a:solidFill>
                  <a:srgbClr val="FF0000"/>
                </a:solidFill>
                <a:latin typeface="Arial" pitchFamily="34" charset="0"/>
                <a:cs typeface="Arial" pitchFamily="34" charset="0"/>
              </a:rPr>
              <a:t> 5: </a:t>
            </a:r>
            <a:endParaRPr lang="en-US" b="1" dirty="0">
              <a:solidFill>
                <a:srgbClr val="FF0000"/>
              </a:solidFill>
              <a:latin typeface="Arial" pitchFamily="34" charset="0"/>
              <a:cs typeface="Arial" pitchFamily="34" charset="0"/>
            </a:endParaRPr>
          </a:p>
          <a:p>
            <a:pPr>
              <a:lnSpc>
                <a:spcPct val="150000"/>
              </a:lnSpc>
              <a:spcBef>
                <a:spcPts val="0"/>
              </a:spcBef>
              <a:tabLst>
                <a:tab pos="228600" algn="l"/>
              </a:tabLst>
            </a:pPr>
            <a:r>
              <a:rPr lang="en-US" sz="3000" b="1" dirty="0" err="1" smtClean="0">
                <a:solidFill>
                  <a:srgbClr val="0000FF"/>
                </a:solidFill>
                <a:latin typeface="Arial" pitchFamily="34" charset="0"/>
                <a:cs typeface="Arial" pitchFamily="34" charset="0"/>
              </a:rPr>
              <a:t>Trình</a:t>
            </a:r>
            <a:r>
              <a:rPr lang="en-US" sz="3000" b="1" dirty="0" smtClean="0">
                <a:solidFill>
                  <a:srgbClr val="0000FF"/>
                </a:solidFill>
                <a:latin typeface="Arial" pitchFamily="34" charset="0"/>
                <a:cs typeface="Arial" pitchFamily="34" charset="0"/>
              </a:rPr>
              <a:t> </a:t>
            </a:r>
            <a:r>
              <a:rPr lang="en-US" sz="3000" b="1" dirty="0" err="1" smtClean="0">
                <a:solidFill>
                  <a:srgbClr val="0000FF"/>
                </a:solidFill>
                <a:latin typeface="Arial" pitchFamily="34" charset="0"/>
                <a:cs typeface="Arial" pitchFamily="34" charset="0"/>
              </a:rPr>
              <a:t>bày</a:t>
            </a:r>
            <a:r>
              <a:rPr lang="en-US" sz="3000" b="1" dirty="0" smtClean="0">
                <a:solidFill>
                  <a:srgbClr val="0000FF"/>
                </a:solidFill>
                <a:latin typeface="Arial" pitchFamily="34" charset="0"/>
                <a:cs typeface="Arial" pitchFamily="34" charset="0"/>
              </a:rPr>
              <a:t> </a:t>
            </a:r>
            <a:r>
              <a:rPr lang="en-US" sz="3000" b="1" dirty="0" err="1" smtClean="0">
                <a:solidFill>
                  <a:srgbClr val="0000FF"/>
                </a:solidFill>
                <a:latin typeface="Arial" pitchFamily="34" charset="0"/>
                <a:cs typeface="Arial" pitchFamily="34" charset="0"/>
              </a:rPr>
              <a:t>các</a:t>
            </a:r>
            <a:r>
              <a:rPr lang="en-US" sz="3000" b="1" dirty="0" smtClean="0">
                <a:solidFill>
                  <a:srgbClr val="0000FF"/>
                </a:solidFill>
                <a:latin typeface="Arial" pitchFamily="34" charset="0"/>
                <a:cs typeface="Arial" pitchFamily="34" charset="0"/>
              </a:rPr>
              <a:t> </a:t>
            </a:r>
            <a:r>
              <a:rPr lang="en-US" sz="3000" b="1" dirty="0" err="1" smtClean="0">
                <a:solidFill>
                  <a:srgbClr val="FF0000"/>
                </a:solidFill>
                <a:latin typeface="Arial" pitchFamily="34" charset="0"/>
                <a:cs typeface="Arial" pitchFamily="34" charset="0"/>
              </a:rPr>
              <a:t>mục</a:t>
            </a:r>
            <a:r>
              <a:rPr lang="en-US" sz="3000" b="1" dirty="0" smtClean="0">
                <a:solidFill>
                  <a:srgbClr val="FF0000"/>
                </a:solidFill>
                <a:latin typeface="Arial" pitchFamily="34" charset="0"/>
                <a:cs typeface="Arial" pitchFamily="34" charset="0"/>
              </a:rPr>
              <a:t> </a:t>
            </a:r>
            <a:r>
              <a:rPr lang="en-US" sz="3000" b="1" dirty="0" err="1" smtClean="0">
                <a:solidFill>
                  <a:srgbClr val="FF0000"/>
                </a:solidFill>
                <a:latin typeface="Arial" pitchFamily="34" charset="0"/>
                <a:cs typeface="Arial" pitchFamily="34" charset="0"/>
              </a:rPr>
              <a:t>đích</a:t>
            </a:r>
            <a:r>
              <a:rPr lang="en-US" sz="3000" b="1" dirty="0" smtClean="0">
                <a:solidFill>
                  <a:srgbClr val="FF0000"/>
                </a:solidFill>
                <a:latin typeface="Arial" pitchFamily="34" charset="0"/>
                <a:cs typeface="Arial" pitchFamily="34" charset="0"/>
              </a:rPr>
              <a:t> </a:t>
            </a:r>
            <a:r>
              <a:rPr lang="en-US" sz="3000" b="1" dirty="0" err="1" smtClean="0">
                <a:solidFill>
                  <a:srgbClr val="FF0000"/>
                </a:solidFill>
                <a:latin typeface="Arial" pitchFamily="34" charset="0"/>
                <a:cs typeface="Arial" pitchFamily="34" charset="0"/>
              </a:rPr>
              <a:t>thay</a:t>
            </a:r>
            <a:r>
              <a:rPr lang="en-US" sz="3000" b="1" dirty="0" smtClean="0">
                <a:solidFill>
                  <a:srgbClr val="FF0000"/>
                </a:solidFill>
                <a:latin typeface="Arial" pitchFamily="34" charset="0"/>
                <a:cs typeface="Arial" pitchFamily="34" charset="0"/>
              </a:rPr>
              <a:t> </a:t>
            </a:r>
            <a:r>
              <a:rPr lang="en-US" sz="3000" b="1" dirty="0" err="1" smtClean="0">
                <a:solidFill>
                  <a:srgbClr val="FF0000"/>
                </a:solidFill>
                <a:latin typeface="Arial" pitchFamily="34" charset="0"/>
                <a:cs typeface="Arial" pitchFamily="34" charset="0"/>
              </a:rPr>
              <a:t>băng</a:t>
            </a:r>
            <a:r>
              <a:rPr lang="en-US" sz="3000" b="1" dirty="0" smtClean="0">
                <a:solidFill>
                  <a:srgbClr val="FF0000"/>
                </a:solidFill>
                <a:latin typeface="Arial" pitchFamily="34" charset="0"/>
                <a:cs typeface="Arial" pitchFamily="34" charset="0"/>
              </a:rPr>
              <a:t> </a:t>
            </a:r>
            <a:r>
              <a:rPr lang="en-US" sz="3000" b="1" dirty="0" err="1" smtClean="0">
                <a:solidFill>
                  <a:srgbClr val="0000FF"/>
                </a:solidFill>
                <a:latin typeface="Arial" pitchFamily="34" charset="0"/>
                <a:cs typeface="Arial" pitchFamily="34" charset="0"/>
              </a:rPr>
              <a:t>vết</a:t>
            </a:r>
            <a:r>
              <a:rPr lang="en-US" sz="3000" b="1" dirty="0" smtClean="0">
                <a:solidFill>
                  <a:srgbClr val="0000FF"/>
                </a:solidFill>
                <a:latin typeface="Arial" pitchFamily="34" charset="0"/>
                <a:cs typeface="Arial" pitchFamily="34" charset="0"/>
              </a:rPr>
              <a:t> </a:t>
            </a:r>
            <a:r>
              <a:rPr lang="en-US" sz="3000" b="1" dirty="0" err="1" smtClean="0">
                <a:solidFill>
                  <a:srgbClr val="0000FF"/>
                </a:solidFill>
                <a:latin typeface="Arial" pitchFamily="34" charset="0"/>
                <a:cs typeface="Arial" pitchFamily="34" charset="0"/>
              </a:rPr>
              <a:t>thương</a:t>
            </a:r>
            <a:r>
              <a:rPr lang="en-US" sz="3000" b="1" dirty="0" smtClean="0">
                <a:solidFill>
                  <a:srgbClr val="0000FF"/>
                </a:solidFill>
                <a:latin typeface="Arial" pitchFamily="34" charset="0"/>
                <a:cs typeface="Arial" pitchFamily="34" charset="0"/>
              </a:rPr>
              <a:t>?</a:t>
            </a:r>
            <a:endParaRPr lang="vi-VN" sz="3000" dirty="0">
              <a:solidFill>
                <a:srgbClr val="0000FF"/>
              </a:solidFill>
              <a:latin typeface="Arial" pitchFamily="34" charset="0"/>
              <a:cs typeface="Arial" pitchFamily="34" charset="0"/>
            </a:endParaRPr>
          </a:p>
          <a:p>
            <a:pPr marL="285750" lvl="0" indent="-285750" algn="just">
              <a:spcBef>
                <a:spcPts val="0"/>
              </a:spcBef>
              <a:spcAft>
                <a:spcPts val="0"/>
              </a:spcAft>
              <a:tabLst>
                <a:tab pos="228600" algn="l"/>
              </a:tabLst>
            </a:pPr>
            <a:endParaRPr lang="en-US" dirty="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17</a:t>
            </a:fld>
            <a:endParaRPr lang="en-US"/>
          </a:p>
        </p:txBody>
      </p:sp>
    </p:spTree>
    <p:extLst>
      <p:ext uri="{BB962C8B-B14F-4D97-AF65-F5344CB8AC3E}">
        <p14:creationId xmlns:p14="http://schemas.microsoft.com/office/powerpoint/2010/main" val="84236750"/>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200" b="1" dirty="0">
                <a:solidFill>
                  <a:schemeClr val="bg1"/>
                </a:solidFill>
                <a:latin typeface="Arial" pitchFamily="34" charset="0"/>
                <a:ea typeface="Tahoma" pitchFamily="34" charset="0"/>
                <a:cs typeface="Arial" pitchFamily="34" charset="0"/>
              </a:rPr>
              <a:t> 6</a:t>
            </a:r>
            <a:r>
              <a:rPr lang="en-US" sz="3200" b="1" dirty="0" smtClean="0">
                <a:solidFill>
                  <a:schemeClr val="bg1"/>
                </a:solidFill>
                <a:latin typeface="Arial" pitchFamily="34" charset="0"/>
                <a:ea typeface="Tahoma" pitchFamily="34" charset="0"/>
                <a:cs typeface="Arial" pitchFamily="34" charset="0"/>
              </a:rPr>
              <a:t>. MỤC ĐÍCH THAY BĂNG</a:t>
            </a:r>
            <a:endParaRPr lang="en-US" sz="32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666750"/>
            <a:ext cx="9144000" cy="4476750"/>
          </a:xfrm>
        </p:spPr>
        <p:txBody>
          <a:bodyPr>
            <a:noAutofit/>
          </a:bodyPr>
          <a:lstStyle/>
          <a:p>
            <a:pPr marL="457200" indent="-457200" algn="just">
              <a:lnSpc>
                <a:spcPct val="150000"/>
              </a:lnSpc>
              <a:spcBef>
                <a:spcPts val="0"/>
              </a:spcBef>
              <a:buFont typeface="Arial" panose="020B0604020202020204" pitchFamily="34" charset="0"/>
              <a:buChar char="•"/>
              <a:tabLst>
                <a:tab pos="228600" algn="l"/>
              </a:tabLst>
            </a:pPr>
            <a:r>
              <a:rPr lang="vi-VN" sz="2800" b="1" dirty="0" smtClean="0">
                <a:solidFill>
                  <a:srgbClr val="0000FF"/>
                </a:solidFill>
                <a:cs typeface="Arial" pitchFamily="34" charset="0"/>
              </a:rPr>
              <a:t>Nhận định</a:t>
            </a:r>
            <a:r>
              <a:rPr lang="en-US" sz="2800" b="1" dirty="0" smtClean="0">
                <a:solidFill>
                  <a:srgbClr val="0000FF"/>
                </a:solidFill>
                <a:cs typeface="Arial" pitchFamily="34" charset="0"/>
              </a:rPr>
              <a:t>,</a:t>
            </a:r>
            <a:r>
              <a:rPr lang="vi-VN" sz="2800" b="1" dirty="0" smtClean="0">
                <a:solidFill>
                  <a:srgbClr val="0000FF"/>
                </a:solidFill>
                <a:cs typeface="Arial" pitchFamily="34" charset="0"/>
              </a:rPr>
              <a:t> </a:t>
            </a:r>
            <a:r>
              <a:rPr lang="vi-VN" sz="2800" b="1" dirty="0">
                <a:solidFill>
                  <a:srgbClr val="0000FF"/>
                </a:solidFill>
                <a:cs typeface="Arial" pitchFamily="34" charset="0"/>
              </a:rPr>
              <a:t>đánh giá tình trạng vết </a:t>
            </a:r>
            <a:r>
              <a:rPr lang="vi-VN" sz="2800" b="1" dirty="0" smtClean="0">
                <a:solidFill>
                  <a:srgbClr val="0000FF"/>
                </a:solidFill>
                <a:cs typeface="Arial" pitchFamily="34" charset="0"/>
              </a:rPr>
              <a:t>thương</a:t>
            </a:r>
            <a:r>
              <a:rPr lang="en-US" sz="2800" b="1" dirty="0" smtClean="0">
                <a:solidFill>
                  <a:srgbClr val="0000FF"/>
                </a:solidFill>
                <a:cs typeface="Arial" pitchFamily="34" charset="0"/>
              </a:rPr>
              <a:t>.</a:t>
            </a:r>
            <a:endParaRPr lang="vi-VN" sz="2800" b="1" dirty="0">
              <a:solidFill>
                <a:srgbClr val="0000FF"/>
              </a:solidFill>
              <a:cs typeface="Arial" pitchFamily="34" charset="0"/>
            </a:endParaRPr>
          </a:p>
          <a:p>
            <a:pPr marL="457200" indent="-457200" algn="just">
              <a:lnSpc>
                <a:spcPct val="150000"/>
              </a:lnSpc>
              <a:spcBef>
                <a:spcPts val="0"/>
              </a:spcBef>
              <a:buFont typeface="Arial" panose="020B0604020202020204" pitchFamily="34" charset="0"/>
              <a:buChar char="•"/>
              <a:tabLst>
                <a:tab pos="228600" algn="l"/>
              </a:tabLst>
            </a:pPr>
            <a:r>
              <a:rPr lang="vi-VN" sz="2800" b="1" dirty="0">
                <a:solidFill>
                  <a:srgbClr val="0000FF"/>
                </a:solidFill>
                <a:cs typeface="Arial" pitchFamily="34" charset="0"/>
              </a:rPr>
              <a:t>Làm sạch vết thương, cắt lọc tổ chức hoại tử, đắp thuốc nếu có chỉ </a:t>
            </a:r>
            <a:r>
              <a:rPr lang="vi-VN" sz="2800" b="1" dirty="0" smtClean="0">
                <a:solidFill>
                  <a:srgbClr val="0000FF"/>
                </a:solidFill>
                <a:cs typeface="Arial" pitchFamily="34" charset="0"/>
              </a:rPr>
              <a:t>định</a:t>
            </a:r>
            <a:r>
              <a:rPr lang="en-US" sz="2800" b="1" dirty="0" smtClean="0">
                <a:solidFill>
                  <a:srgbClr val="0000FF"/>
                </a:solidFill>
                <a:cs typeface="Arial" pitchFamily="34" charset="0"/>
              </a:rPr>
              <a:t>.</a:t>
            </a:r>
            <a:endParaRPr lang="vi-VN" sz="2800" b="1" dirty="0">
              <a:solidFill>
                <a:srgbClr val="0000FF"/>
              </a:solidFill>
              <a:cs typeface="Arial" pitchFamily="34" charset="0"/>
            </a:endParaRPr>
          </a:p>
          <a:p>
            <a:pPr marL="457200" indent="-457200" algn="just">
              <a:lnSpc>
                <a:spcPct val="150000"/>
              </a:lnSpc>
              <a:spcBef>
                <a:spcPts val="0"/>
              </a:spcBef>
              <a:buFont typeface="Arial" panose="020B0604020202020204" pitchFamily="34" charset="0"/>
              <a:buChar char="•"/>
              <a:tabLst>
                <a:tab pos="228600" algn="l"/>
              </a:tabLst>
            </a:pPr>
            <a:r>
              <a:rPr lang="vi-VN" sz="2800" b="1" dirty="0">
                <a:solidFill>
                  <a:srgbClr val="0000FF"/>
                </a:solidFill>
                <a:cs typeface="Arial" pitchFamily="34" charset="0"/>
              </a:rPr>
              <a:t>Thấm hút dịch, máu từ vết thương chảy </a:t>
            </a:r>
            <a:r>
              <a:rPr lang="vi-VN" sz="2800" b="1" dirty="0" smtClean="0">
                <a:solidFill>
                  <a:srgbClr val="0000FF"/>
                </a:solidFill>
                <a:cs typeface="Arial" pitchFamily="34" charset="0"/>
              </a:rPr>
              <a:t>ra</a:t>
            </a:r>
            <a:r>
              <a:rPr lang="en-US" sz="2800" b="1" dirty="0" smtClean="0">
                <a:solidFill>
                  <a:srgbClr val="0000FF"/>
                </a:solidFill>
                <a:cs typeface="Arial" pitchFamily="34" charset="0"/>
              </a:rPr>
              <a:t>.</a:t>
            </a:r>
            <a:endParaRPr lang="vi-VN" sz="2800" b="1" dirty="0">
              <a:solidFill>
                <a:srgbClr val="0000FF"/>
              </a:solidFill>
              <a:cs typeface="Arial" pitchFamily="34" charset="0"/>
            </a:endParaRPr>
          </a:p>
          <a:p>
            <a:pPr marL="457200" indent="-457200" algn="just">
              <a:lnSpc>
                <a:spcPct val="150000"/>
              </a:lnSpc>
              <a:spcBef>
                <a:spcPts val="0"/>
              </a:spcBef>
              <a:buFont typeface="Arial" panose="020B0604020202020204" pitchFamily="34" charset="0"/>
              <a:buChar char="•"/>
              <a:tabLst>
                <a:tab pos="228600" algn="l"/>
              </a:tabLst>
            </a:pPr>
            <a:r>
              <a:rPr lang="vi-VN" sz="2800" b="1" dirty="0">
                <a:solidFill>
                  <a:srgbClr val="0000FF"/>
                </a:solidFill>
                <a:cs typeface="Arial" pitchFamily="34" charset="0"/>
              </a:rPr>
              <a:t>Ngăn ngừa nhiễm khuẩn </a:t>
            </a:r>
          </a:p>
          <a:p>
            <a:pPr marL="457200" indent="-457200" algn="just">
              <a:lnSpc>
                <a:spcPct val="150000"/>
              </a:lnSpc>
              <a:spcBef>
                <a:spcPts val="0"/>
              </a:spcBef>
              <a:buFont typeface="Arial" panose="020B0604020202020204" pitchFamily="34" charset="0"/>
              <a:buChar char="•"/>
              <a:tabLst>
                <a:tab pos="228600" algn="l"/>
              </a:tabLst>
            </a:pPr>
            <a:r>
              <a:rPr lang="vi-VN" sz="2800" b="1" dirty="0">
                <a:solidFill>
                  <a:srgbClr val="0000FF"/>
                </a:solidFill>
                <a:cs typeface="Arial" pitchFamily="34" charset="0"/>
              </a:rPr>
              <a:t>Che </a:t>
            </a:r>
            <a:r>
              <a:rPr lang="vi-VN" sz="2800" b="1" dirty="0" smtClean="0">
                <a:solidFill>
                  <a:srgbClr val="0000FF"/>
                </a:solidFill>
                <a:cs typeface="Arial" pitchFamily="34" charset="0"/>
              </a:rPr>
              <a:t>chở </a:t>
            </a:r>
            <a:r>
              <a:rPr lang="vi-VN" sz="2800" b="1" dirty="0">
                <a:solidFill>
                  <a:srgbClr val="0000FF"/>
                </a:solidFill>
                <a:cs typeface="Arial" pitchFamily="34" charset="0"/>
              </a:rPr>
              <a:t>vết </a:t>
            </a:r>
            <a:r>
              <a:rPr lang="vi-VN" sz="2800" b="1" dirty="0" smtClean="0">
                <a:solidFill>
                  <a:srgbClr val="0000FF"/>
                </a:solidFill>
                <a:cs typeface="Arial" pitchFamily="34" charset="0"/>
              </a:rPr>
              <a:t>thương, </a:t>
            </a:r>
            <a:r>
              <a:rPr lang="vi-VN" sz="2800" b="1" dirty="0">
                <a:solidFill>
                  <a:srgbClr val="0000FF"/>
                </a:solidFill>
                <a:cs typeface="Arial" pitchFamily="34" charset="0"/>
              </a:rPr>
              <a:t>giúp vết thương nhanh lành</a:t>
            </a:r>
          </a:p>
          <a:p>
            <a:pPr marL="285750" lvl="0" indent="-285750" algn="just">
              <a:spcBef>
                <a:spcPts val="0"/>
              </a:spcBef>
              <a:spcAft>
                <a:spcPts val="0"/>
              </a:spcAft>
              <a:tabLst>
                <a:tab pos="228600" algn="l"/>
              </a:tabLst>
            </a:pPr>
            <a:endParaRPr lang="en-US" dirty="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18</a:t>
            </a:fld>
            <a:endParaRPr lang="en-US"/>
          </a:p>
        </p:txBody>
      </p:sp>
    </p:spTree>
    <p:extLst>
      <p:ext uri="{BB962C8B-B14F-4D97-AF65-F5344CB8AC3E}">
        <p14:creationId xmlns:p14="http://schemas.microsoft.com/office/powerpoint/2010/main" val="2440903605"/>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200" b="1" dirty="0">
                <a:solidFill>
                  <a:schemeClr val="bg1"/>
                </a:solidFill>
                <a:latin typeface="Arial" pitchFamily="34" charset="0"/>
                <a:ea typeface="Tahoma" pitchFamily="34" charset="0"/>
                <a:cs typeface="Arial" pitchFamily="34" charset="0"/>
              </a:rPr>
              <a:t> 7</a:t>
            </a:r>
            <a:r>
              <a:rPr lang="en-US" sz="3200" b="1" dirty="0" smtClean="0">
                <a:solidFill>
                  <a:schemeClr val="bg1"/>
                </a:solidFill>
                <a:latin typeface="Arial" pitchFamily="34" charset="0"/>
                <a:ea typeface="Tahoma" pitchFamily="34" charset="0"/>
                <a:cs typeface="Arial" pitchFamily="34" charset="0"/>
              </a:rPr>
              <a:t>. THỜI GIAN THAY BĂNG</a:t>
            </a:r>
            <a:endParaRPr lang="en-US" sz="32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666750"/>
            <a:ext cx="9144000" cy="4476750"/>
          </a:xfrm>
        </p:spPr>
        <p:txBody>
          <a:bodyPr>
            <a:noAutofit/>
          </a:bodyPr>
          <a:lstStyle/>
          <a:p>
            <a:pPr marL="457200" indent="-457200" algn="just">
              <a:lnSpc>
                <a:spcPct val="150000"/>
              </a:lnSpc>
              <a:spcBef>
                <a:spcPts val="0"/>
              </a:spcBef>
              <a:buFont typeface="Wingdings" panose="05000000000000000000" pitchFamily="2" charset="2"/>
              <a:buChar char="§"/>
            </a:pPr>
            <a:r>
              <a:rPr lang="en-US" b="1" dirty="0" smtClean="0">
                <a:solidFill>
                  <a:srgbClr val="0000FF"/>
                </a:solidFill>
                <a:latin typeface="Calibri" panose="020F0502020204030204" pitchFamily="34" charset="0"/>
                <a:cs typeface="Calibri" panose="020F0502020204030204" pitchFamily="34" charset="0"/>
              </a:rPr>
              <a:t>VT </a:t>
            </a:r>
            <a:r>
              <a:rPr lang="en-US" b="1" dirty="0" err="1" smtClean="0">
                <a:solidFill>
                  <a:srgbClr val="0000FF"/>
                </a:solidFill>
                <a:latin typeface="Calibri" panose="020F0502020204030204" pitchFamily="34" charset="0"/>
                <a:cs typeface="Calibri" panose="020F0502020204030204" pitchFamily="34" charset="0"/>
              </a:rPr>
              <a:t>sạch</a:t>
            </a:r>
            <a:r>
              <a:rPr lang="en-US" b="1" dirty="0" smtClean="0">
                <a:solidFill>
                  <a:srgbClr val="0000FF"/>
                </a:solidFill>
                <a:latin typeface="Calibri" panose="020F0502020204030204" pitchFamily="34" charset="0"/>
                <a:cs typeface="Calibri" panose="020F0502020204030204" pitchFamily="34" charset="0"/>
              </a:rPr>
              <a:t>: 1 </a:t>
            </a:r>
            <a:r>
              <a:rPr lang="en-US" b="1" dirty="0" err="1" smtClean="0">
                <a:solidFill>
                  <a:srgbClr val="0000FF"/>
                </a:solidFill>
                <a:latin typeface="Calibri" panose="020F0502020204030204" pitchFamily="34" charset="0"/>
                <a:cs typeface="Calibri" panose="020F0502020204030204" pitchFamily="34" charset="0"/>
              </a:rPr>
              <a:t>lần</a:t>
            </a:r>
            <a:r>
              <a:rPr lang="en-US" b="1" dirty="0" smtClean="0">
                <a:solidFill>
                  <a:srgbClr val="0000FF"/>
                </a:solidFill>
                <a:latin typeface="Calibri" panose="020F0502020204030204" pitchFamily="34" charset="0"/>
                <a:cs typeface="Calibri" panose="020F0502020204030204" pitchFamily="34" charset="0"/>
              </a:rPr>
              <a:t>/</a:t>
            </a:r>
            <a:r>
              <a:rPr lang="en-US" b="1" dirty="0" err="1" smtClean="0">
                <a:solidFill>
                  <a:srgbClr val="0000FF"/>
                </a:solidFill>
                <a:latin typeface="Calibri" panose="020F0502020204030204" pitchFamily="34" charset="0"/>
                <a:cs typeface="Calibri" panose="020F0502020204030204" pitchFamily="34" charset="0"/>
              </a:rPr>
              <a:t>ngày</a:t>
            </a:r>
            <a:r>
              <a:rPr lang="en-US" b="1" dirty="0" smtClean="0">
                <a:solidFill>
                  <a:srgbClr val="0000FF"/>
                </a:solidFill>
                <a:latin typeface="Calibri" panose="020F0502020204030204" pitchFamily="34" charset="0"/>
                <a:cs typeface="Calibri" panose="020F0502020204030204" pitchFamily="34" charset="0"/>
              </a:rPr>
              <a:t> </a:t>
            </a:r>
            <a:r>
              <a:rPr lang="en-US" b="1" dirty="0" err="1" smtClean="0">
                <a:solidFill>
                  <a:srgbClr val="0000FF"/>
                </a:solidFill>
                <a:latin typeface="Calibri" panose="020F0502020204030204" pitchFamily="34" charset="0"/>
                <a:cs typeface="Calibri" panose="020F0502020204030204" pitchFamily="34" charset="0"/>
              </a:rPr>
              <a:t>hoặc</a:t>
            </a:r>
            <a:r>
              <a:rPr lang="en-US" b="1" dirty="0" smtClean="0">
                <a:solidFill>
                  <a:srgbClr val="0000FF"/>
                </a:solidFill>
                <a:latin typeface="Calibri" panose="020F0502020204030204" pitchFamily="34" charset="0"/>
                <a:cs typeface="Calibri" panose="020F0502020204030204" pitchFamily="34" charset="0"/>
              </a:rPr>
              <a:t> 2 </a:t>
            </a:r>
            <a:r>
              <a:rPr lang="en-US" b="1" dirty="0" err="1" smtClean="0">
                <a:solidFill>
                  <a:srgbClr val="0000FF"/>
                </a:solidFill>
                <a:latin typeface="Calibri" panose="020F0502020204030204" pitchFamily="34" charset="0"/>
                <a:cs typeface="Calibri" panose="020F0502020204030204" pitchFamily="34" charset="0"/>
              </a:rPr>
              <a:t>lần</a:t>
            </a:r>
            <a:r>
              <a:rPr lang="en-US" b="1" dirty="0" smtClean="0">
                <a:solidFill>
                  <a:srgbClr val="0000FF"/>
                </a:solidFill>
                <a:latin typeface="Calibri" panose="020F0502020204030204" pitchFamily="34" charset="0"/>
                <a:cs typeface="Calibri" panose="020F0502020204030204" pitchFamily="34" charset="0"/>
              </a:rPr>
              <a:t>/</a:t>
            </a:r>
            <a:r>
              <a:rPr lang="en-US" b="1" dirty="0" err="1" smtClean="0">
                <a:solidFill>
                  <a:srgbClr val="0000FF"/>
                </a:solidFill>
                <a:latin typeface="Calibri" panose="020F0502020204030204" pitchFamily="34" charset="0"/>
                <a:cs typeface="Calibri" panose="020F0502020204030204" pitchFamily="34" charset="0"/>
              </a:rPr>
              <a:t>ngày</a:t>
            </a:r>
            <a:endParaRPr lang="en-US" b="1" dirty="0" smtClean="0">
              <a:solidFill>
                <a:srgbClr val="0000FF"/>
              </a:solidFill>
              <a:latin typeface="Calibri" panose="020F0502020204030204" pitchFamily="34" charset="0"/>
              <a:cs typeface="Calibri" panose="020F0502020204030204" pitchFamily="34" charset="0"/>
            </a:endParaRPr>
          </a:p>
          <a:p>
            <a:pPr marL="457200" indent="-457200" algn="just">
              <a:lnSpc>
                <a:spcPct val="150000"/>
              </a:lnSpc>
              <a:spcBef>
                <a:spcPts val="0"/>
              </a:spcBef>
              <a:buFont typeface="Wingdings" panose="05000000000000000000" pitchFamily="2" charset="2"/>
              <a:buChar char="§"/>
            </a:pPr>
            <a:r>
              <a:rPr lang="en-US" b="1" dirty="0" smtClean="0">
                <a:solidFill>
                  <a:srgbClr val="0000FF"/>
                </a:solidFill>
                <a:latin typeface="Calibri" panose="020F0502020204030204" pitchFamily="34" charset="0"/>
                <a:cs typeface="Calibri" panose="020F0502020204030204" pitchFamily="34" charset="0"/>
              </a:rPr>
              <a:t>VT </a:t>
            </a:r>
            <a:r>
              <a:rPr lang="en-US" b="1" dirty="0" err="1" smtClean="0">
                <a:solidFill>
                  <a:srgbClr val="0000FF"/>
                </a:solidFill>
                <a:latin typeface="Calibri" panose="020F0502020204030204" pitchFamily="34" charset="0"/>
                <a:cs typeface="Calibri" panose="020F0502020204030204" pitchFamily="34" charset="0"/>
              </a:rPr>
              <a:t>nhiễm</a:t>
            </a:r>
            <a:r>
              <a:rPr lang="en-US" b="1" dirty="0" smtClean="0">
                <a:solidFill>
                  <a:srgbClr val="0000FF"/>
                </a:solidFill>
                <a:latin typeface="Calibri" panose="020F0502020204030204" pitchFamily="34" charset="0"/>
                <a:cs typeface="Calibri" panose="020F0502020204030204" pitchFamily="34" charset="0"/>
              </a:rPr>
              <a:t> </a:t>
            </a:r>
            <a:r>
              <a:rPr lang="en-US" b="1" dirty="0" err="1" smtClean="0">
                <a:solidFill>
                  <a:srgbClr val="0000FF"/>
                </a:solidFill>
                <a:latin typeface="Calibri" panose="020F0502020204030204" pitchFamily="34" charset="0"/>
                <a:cs typeface="Calibri" panose="020F0502020204030204" pitchFamily="34" charset="0"/>
              </a:rPr>
              <a:t>khuẩn</a:t>
            </a:r>
            <a:r>
              <a:rPr lang="en-US" b="1" dirty="0" smtClean="0">
                <a:solidFill>
                  <a:srgbClr val="0000FF"/>
                </a:solidFill>
                <a:latin typeface="Calibri" panose="020F0502020204030204" pitchFamily="34" charset="0"/>
                <a:cs typeface="Calibri" panose="020F0502020204030204" pitchFamily="34" charset="0"/>
              </a:rPr>
              <a:t>: 1-2 </a:t>
            </a:r>
            <a:r>
              <a:rPr lang="en-US" b="1" dirty="0" err="1" smtClean="0">
                <a:solidFill>
                  <a:srgbClr val="0000FF"/>
                </a:solidFill>
                <a:latin typeface="Calibri" panose="020F0502020204030204" pitchFamily="34" charset="0"/>
                <a:cs typeface="Calibri" panose="020F0502020204030204" pitchFamily="34" charset="0"/>
              </a:rPr>
              <a:t>lần</a:t>
            </a:r>
            <a:r>
              <a:rPr lang="en-US" b="1" dirty="0" smtClean="0">
                <a:solidFill>
                  <a:srgbClr val="0000FF"/>
                </a:solidFill>
                <a:latin typeface="Calibri" panose="020F0502020204030204" pitchFamily="34" charset="0"/>
                <a:cs typeface="Calibri" panose="020F0502020204030204" pitchFamily="34" charset="0"/>
              </a:rPr>
              <a:t>/</a:t>
            </a:r>
            <a:r>
              <a:rPr lang="en-US" b="1" dirty="0" err="1" smtClean="0">
                <a:solidFill>
                  <a:srgbClr val="0000FF"/>
                </a:solidFill>
                <a:latin typeface="Calibri" panose="020F0502020204030204" pitchFamily="34" charset="0"/>
                <a:cs typeface="Calibri" panose="020F0502020204030204" pitchFamily="34" charset="0"/>
              </a:rPr>
              <a:t>ngày</a:t>
            </a:r>
            <a:r>
              <a:rPr lang="en-US" b="1" dirty="0" smtClean="0">
                <a:solidFill>
                  <a:srgbClr val="0000FF"/>
                </a:solidFill>
                <a:latin typeface="Calibri" panose="020F0502020204030204" pitchFamily="34" charset="0"/>
                <a:cs typeface="Calibri" panose="020F0502020204030204" pitchFamily="34" charset="0"/>
              </a:rPr>
              <a:t> </a:t>
            </a:r>
            <a:r>
              <a:rPr lang="en-US" b="1" dirty="0" err="1" smtClean="0">
                <a:solidFill>
                  <a:srgbClr val="0000FF"/>
                </a:solidFill>
                <a:latin typeface="Calibri" panose="020F0502020204030204" pitchFamily="34" charset="0"/>
                <a:cs typeface="Calibri" panose="020F0502020204030204" pitchFamily="34" charset="0"/>
              </a:rPr>
              <a:t>hoặc</a:t>
            </a:r>
            <a:r>
              <a:rPr lang="en-US" b="1" dirty="0" smtClean="0">
                <a:solidFill>
                  <a:srgbClr val="0000FF"/>
                </a:solidFill>
                <a:latin typeface="Calibri" panose="020F0502020204030204" pitchFamily="34" charset="0"/>
                <a:cs typeface="Calibri" panose="020F0502020204030204" pitchFamily="34" charset="0"/>
              </a:rPr>
              <a:t> </a:t>
            </a:r>
            <a:r>
              <a:rPr lang="en-US" b="1" dirty="0" err="1" smtClean="0">
                <a:solidFill>
                  <a:srgbClr val="0000FF"/>
                </a:solidFill>
                <a:latin typeface="Calibri" panose="020F0502020204030204" pitchFamily="34" charset="0"/>
                <a:cs typeface="Calibri" panose="020F0502020204030204" pitchFamily="34" charset="0"/>
              </a:rPr>
              <a:t>nhiều</a:t>
            </a:r>
            <a:r>
              <a:rPr lang="en-US" b="1" dirty="0" smtClean="0">
                <a:solidFill>
                  <a:srgbClr val="0000FF"/>
                </a:solidFill>
                <a:latin typeface="Calibri" panose="020F0502020204030204" pitchFamily="34" charset="0"/>
                <a:cs typeface="Calibri" panose="020F0502020204030204" pitchFamily="34" charset="0"/>
              </a:rPr>
              <a:t> </a:t>
            </a:r>
            <a:r>
              <a:rPr lang="en-US" b="1" dirty="0" err="1" smtClean="0">
                <a:solidFill>
                  <a:srgbClr val="0000FF"/>
                </a:solidFill>
                <a:latin typeface="Calibri" panose="020F0502020204030204" pitchFamily="34" charset="0"/>
                <a:cs typeface="Calibri" panose="020F0502020204030204" pitchFamily="34" charset="0"/>
              </a:rPr>
              <a:t>hơn</a:t>
            </a:r>
            <a:r>
              <a:rPr lang="en-US" b="1" dirty="0" smtClean="0">
                <a:solidFill>
                  <a:srgbClr val="0000FF"/>
                </a:solidFill>
                <a:latin typeface="Calibri" panose="020F0502020204030204" pitchFamily="34" charset="0"/>
                <a:cs typeface="Calibri" panose="020F0502020204030204" pitchFamily="34" charset="0"/>
              </a:rPr>
              <a:t> </a:t>
            </a:r>
            <a:r>
              <a:rPr lang="en-US" b="1" dirty="0" err="1" smtClean="0">
                <a:solidFill>
                  <a:srgbClr val="0000FF"/>
                </a:solidFill>
                <a:latin typeface="Calibri" panose="020F0502020204030204" pitchFamily="34" charset="0"/>
                <a:cs typeface="Calibri" panose="020F0502020204030204" pitchFamily="34" charset="0"/>
              </a:rPr>
              <a:t>theo</a:t>
            </a:r>
            <a:r>
              <a:rPr lang="en-US" b="1" dirty="0" smtClean="0">
                <a:solidFill>
                  <a:srgbClr val="0000FF"/>
                </a:solidFill>
                <a:latin typeface="Calibri" panose="020F0502020204030204" pitchFamily="34" charset="0"/>
                <a:cs typeface="Calibri" panose="020F0502020204030204" pitchFamily="34" charset="0"/>
              </a:rPr>
              <a:t> </a:t>
            </a:r>
            <a:r>
              <a:rPr lang="en-US" b="1" dirty="0" err="1" smtClean="0">
                <a:solidFill>
                  <a:srgbClr val="0000FF"/>
                </a:solidFill>
                <a:latin typeface="Calibri" panose="020F0502020204030204" pitchFamily="34" charset="0"/>
                <a:cs typeface="Calibri" panose="020F0502020204030204" pitchFamily="34" charset="0"/>
              </a:rPr>
              <a:t>chỉ</a:t>
            </a:r>
            <a:r>
              <a:rPr lang="en-US" b="1" dirty="0" smtClean="0">
                <a:solidFill>
                  <a:srgbClr val="0000FF"/>
                </a:solidFill>
                <a:latin typeface="Calibri" panose="020F0502020204030204" pitchFamily="34" charset="0"/>
                <a:cs typeface="Calibri" panose="020F0502020204030204" pitchFamily="34" charset="0"/>
              </a:rPr>
              <a:t> </a:t>
            </a:r>
            <a:r>
              <a:rPr lang="en-US" b="1" dirty="0" err="1" smtClean="0">
                <a:solidFill>
                  <a:srgbClr val="0000FF"/>
                </a:solidFill>
                <a:latin typeface="Calibri" panose="020F0502020204030204" pitchFamily="34" charset="0"/>
                <a:cs typeface="Calibri" panose="020F0502020204030204" pitchFamily="34" charset="0"/>
              </a:rPr>
              <a:t>định</a:t>
            </a:r>
            <a:r>
              <a:rPr lang="en-US" b="1" dirty="0" smtClean="0">
                <a:solidFill>
                  <a:srgbClr val="0000FF"/>
                </a:solidFill>
                <a:latin typeface="Calibri" panose="020F0502020204030204" pitchFamily="34" charset="0"/>
                <a:cs typeface="Calibri" panose="020F0502020204030204" pitchFamily="34" charset="0"/>
              </a:rPr>
              <a:t> </a:t>
            </a:r>
            <a:r>
              <a:rPr lang="en-US" b="1" dirty="0" err="1" smtClean="0">
                <a:solidFill>
                  <a:srgbClr val="0000FF"/>
                </a:solidFill>
                <a:latin typeface="Calibri" panose="020F0502020204030204" pitchFamily="34" charset="0"/>
                <a:cs typeface="Calibri" panose="020F0502020204030204" pitchFamily="34" charset="0"/>
              </a:rPr>
              <a:t>của</a:t>
            </a:r>
            <a:r>
              <a:rPr lang="en-US" b="1" dirty="0" smtClean="0">
                <a:solidFill>
                  <a:srgbClr val="0000FF"/>
                </a:solidFill>
                <a:latin typeface="Calibri" panose="020F0502020204030204" pitchFamily="34" charset="0"/>
                <a:cs typeface="Calibri" panose="020F0502020204030204" pitchFamily="34" charset="0"/>
              </a:rPr>
              <a:t> BS.</a:t>
            </a:r>
          </a:p>
          <a:p>
            <a:pPr marL="457200" indent="-457200" algn="just">
              <a:lnSpc>
                <a:spcPct val="150000"/>
              </a:lnSpc>
              <a:spcBef>
                <a:spcPts val="0"/>
              </a:spcBef>
              <a:buFont typeface="Wingdings" panose="05000000000000000000" pitchFamily="2" charset="2"/>
              <a:buChar char="§"/>
            </a:pPr>
            <a:r>
              <a:rPr lang="en-US" b="1" dirty="0" smtClean="0">
                <a:solidFill>
                  <a:srgbClr val="0000FF"/>
                </a:solidFill>
                <a:latin typeface="Calibri" panose="020F0502020204030204" pitchFamily="34" charset="0"/>
                <a:cs typeface="Calibri" panose="020F0502020204030204" pitchFamily="34" charset="0"/>
              </a:rPr>
              <a:t>VT </a:t>
            </a:r>
            <a:r>
              <a:rPr lang="en-US" b="1" dirty="0" err="1" smtClean="0">
                <a:solidFill>
                  <a:srgbClr val="0000FF"/>
                </a:solidFill>
                <a:latin typeface="Calibri" panose="020F0502020204030204" pitchFamily="34" charset="0"/>
                <a:cs typeface="Calibri" panose="020F0502020204030204" pitchFamily="34" charset="0"/>
              </a:rPr>
              <a:t>mới</a:t>
            </a:r>
            <a:r>
              <a:rPr lang="en-US" b="1" dirty="0" smtClean="0">
                <a:solidFill>
                  <a:srgbClr val="0000FF"/>
                </a:solidFill>
                <a:latin typeface="Calibri" panose="020F0502020204030204" pitchFamily="34" charset="0"/>
                <a:cs typeface="Calibri" panose="020F0502020204030204" pitchFamily="34" charset="0"/>
              </a:rPr>
              <a:t> </a:t>
            </a:r>
            <a:r>
              <a:rPr lang="en-US" b="1" dirty="0" err="1" smtClean="0">
                <a:solidFill>
                  <a:srgbClr val="0000FF"/>
                </a:solidFill>
                <a:latin typeface="Calibri" panose="020F0502020204030204" pitchFamily="34" charset="0"/>
                <a:cs typeface="Calibri" panose="020F0502020204030204" pitchFamily="34" charset="0"/>
              </a:rPr>
              <a:t>mổ</a:t>
            </a:r>
            <a:r>
              <a:rPr lang="en-US" b="1" dirty="0" smtClean="0">
                <a:solidFill>
                  <a:srgbClr val="0000FF"/>
                </a:solidFill>
                <a:latin typeface="Calibri" panose="020F0502020204030204" pitchFamily="34" charset="0"/>
                <a:cs typeface="Calibri" panose="020F0502020204030204" pitchFamily="34" charset="0"/>
              </a:rPr>
              <a:t>:</a:t>
            </a:r>
          </a:p>
          <a:p>
            <a:pPr marL="914400" lvl="1" indent="-457200" algn="just">
              <a:lnSpc>
                <a:spcPct val="150000"/>
              </a:lnSpc>
              <a:spcBef>
                <a:spcPts val="0"/>
              </a:spcBef>
              <a:buFont typeface="Wingdings" panose="05000000000000000000" pitchFamily="2" charset="2"/>
              <a:buChar char="§"/>
            </a:pPr>
            <a:r>
              <a:rPr lang="en-US" sz="3200" b="1" dirty="0" err="1" smtClean="0">
                <a:solidFill>
                  <a:srgbClr val="FF0000"/>
                </a:solidFill>
                <a:latin typeface="Calibri" panose="020F0502020204030204" pitchFamily="34" charset="0"/>
                <a:cs typeface="Calibri" panose="020F0502020204030204" pitchFamily="34" charset="0"/>
              </a:rPr>
              <a:t>Không</a:t>
            </a:r>
            <a:r>
              <a:rPr lang="en-US" sz="3200" b="1" dirty="0" smtClean="0">
                <a:solidFill>
                  <a:srgbClr val="FF0000"/>
                </a:solidFill>
                <a:latin typeface="Calibri" panose="020F0502020204030204" pitchFamily="34" charset="0"/>
                <a:cs typeface="Calibri" panose="020F0502020204030204" pitchFamily="34" charset="0"/>
              </a:rPr>
              <a:t> </a:t>
            </a:r>
            <a:r>
              <a:rPr lang="en-US" sz="3200" b="1" dirty="0" err="1" smtClean="0">
                <a:solidFill>
                  <a:srgbClr val="FF0000"/>
                </a:solidFill>
                <a:latin typeface="Calibri" panose="020F0502020204030204" pitchFamily="34" charset="0"/>
                <a:cs typeface="Calibri" panose="020F0502020204030204" pitchFamily="34" charset="0"/>
              </a:rPr>
              <a:t>chảy</a:t>
            </a:r>
            <a:r>
              <a:rPr lang="en-US" sz="3200" b="1" dirty="0" smtClean="0">
                <a:solidFill>
                  <a:srgbClr val="FF0000"/>
                </a:solidFill>
                <a:latin typeface="Calibri" panose="020F0502020204030204" pitchFamily="34" charset="0"/>
                <a:cs typeface="Calibri" panose="020F0502020204030204" pitchFamily="34" charset="0"/>
              </a:rPr>
              <a:t> </a:t>
            </a:r>
            <a:r>
              <a:rPr lang="en-US" sz="3200" b="1" dirty="0" err="1" smtClean="0">
                <a:solidFill>
                  <a:srgbClr val="FF0000"/>
                </a:solidFill>
                <a:latin typeface="Calibri" panose="020F0502020204030204" pitchFamily="34" charset="0"/>
                <a:cs typeface="Calibri" panose="020F0502020204030204" pitchFamily="34" charset="0"/>
              </a:rPr>
              <a:t>máu</a:t>
            </a:r>
            <a:r>
              <a:rPr lang="en-US" sz="3200" b="1" dirty="0" smtClean="0">
                <a:solidFill>
                  <a:srgbClr val="FF0000"/>
                </a:solidFill>
                <a:latin typeface="Calibri" panose="020F0502020204030204" pitchFamily="34" charset="0"/>
                <a:cs typeface="Calibri" panose="020F0502020204030204" pitchFamily="34" charset="0"/>
              </a:rPr>
              <a:t>: 2 -3 </a:t>
            </a:r>
            <a:r>
              <a:rPr lang="en-US" sz="3200" b="1" dirty="0" err="1" smtClean="0">
                <a:solidFill>
                  <a:srgbClr val="FF0000"/>
                </a:solidFill>
                <a:latin typeface="Calibri" panose="020F0502020204030204" pitchFamily="34" charset="0"/>
                <a:cs typeface="Calibri" panose="020F0502020204030204" pitchFamily="34" charset="0"/>
              </a:rPr>
              <a:t>ngày</a:t>
            </a:r>
            <a:r>
              <a:rPr lang="en-US" sz="3200" b="1" dirty="0" smtClean="0">
                <a:solidFill>
                  <a:srgbClr val="FF0000"/>
                </a:solidFill>
                <a:latin typeface="Calibri" panose="020F0502020204030204" pitchFamily="34" charset="0"/>
                <a:cs typeface="Calibri" panose="020F0502020204030204" pitchFamily="34" charset="0"/>
              </a:rPr>
              <a:t> </a:t>
            </a:r>
            <a:r>
              <a:rPr lang="en-US" sz="3200" b="1" dirty="0" err="1" smtClean="0">
                <a:solidFill>
                  <a:srgbClr val="FF0000"/>
                </a:solidFill>
                <a:latin typeface="Calibri" panose="020F0502020204030204" pitchFamily="34" charset="0"/>
                <a:cs typeface="Calibri" panose="020F0502020204030204" pitchFamily="34" charset="0"/>
              </a:rPr>
              <a:t>sau</a:t>
            </a:r>
            <a:r>
              <a:rPr lang="en-US" sz="3200" b="1" dirty="0" smtClean="0">
                <a:solidFill>
                  <a:srgbClr val="FF0000"/>
                </a:solidFill>
                <a:latin typeface="Calibri" panose="020F0502020204030204" pitchFamily="34" charset="0"/>
                <a:cs typeface="Calibri" panose="020F0502020204030204" pitchFamily="34" charset="0"/>
              </a:rPr>
              <a:t> </a:t>
            </a:r>
            <a:r>
              <a:rPr lang="en-US" sz="3200" b="1" dirty="0" err="1" smtClean="0">
                <a:solidFill>
                  <a:srgbClr val="FF0000"/>
                </a:solidFill>
                <a:latin typeface="Calibri" panose="020F0502020204030204" pitchFamily="34" charset="0"/>
                <a:cs typeface="Calibri" panose="020F0502020204030204" pitchFamily="34" charset="0"/>
              </a:rPr>
              <a:t>mới</a:t>
            </a:r>
            <a:r>
              <a:rPr lang="en-US" sz="3200" b="1" dirty="0" smtClean="0">
                <a:solidFill>
                  <a:srgbClr val="FF0000"/>
                </a:solidFill>
                <a:latin typeface="Calibri" panose="020F0502020204030204" pitchFamily="34" charset="0"/>
                <a:cs typeface="Calibri" panose="020F0502020204030204" pitchFamily="34" charset="0"/>
              </a:rPr>
              <a:t> </a:t>
            </a:r>
            <a:r>
              <a:rPr lang="en-US" sz="3200" b="1" dirty="0" err="1" smtClean="0">
                <a:solidFill>
                  <a:srgbClr val="FF0000"/>
                </a:solidFill>
                <a:latin typeface="Calibri" panose="020F0502020204030204" pitchFamily="34" charset="0"/>
                <a:cs typeface="Calibri" panose="020F0502020204030204" pitchFamily="34" charset="0"/>
              </a:rPr>
              <a:t>thay</a:t>
            </a:r>
            <a:r>
              <a:rPr lang="en-US" sz="3200" b="1" dirty="0" smtClean="0">
                <a:solidFill>
                  <a:srgbClr val="FF0000"/>
                </a:solidFill>
                <a:latin typeface="Calibri" panose="020F0502020204030204" pitchFamily="34" charset="0"/>
                <a:cs typeface="Calibri" panose="020F0502020204030204" pitchFamily="34" charset="0"/>
              </a:rPr>
              <a:t> bang</a:t>
            </a:r>
          </a:p>
          <a:p>
            <a:pPr marL="914400" lvl="1" indent="-457200" algn="just">
              <a:lnSpc>
                <a:spcPct val="150000"/>
              </a:lnSpc>
              <a:spcBef>
                <a:spcPts val="0"/>
              </a:spcBef>
              <a:buFont typeface="Wingdings" panose="05000000000000000000" pitchFamily="2" charset="2"/>
              <a:buChar char="§"/>
            </a:pPr>
            <a:r>
              <a:rPr lang="en-US" sz="3200" b="1" dirty="0" err="1" smtClean="0">
                <a:solidFill>
                  <a:srgbClr val="FF0000"/>
                </a:solidFill>
                <a:latin typeface="Calibri" panose="020F0502020204030204" pitchFamily="34" charset="0"/>
                <a:cs typeface="Calibri" panose="020F0502020204030204" pitchFamily="34" charset="0"/>
              </a:rPr>
              <a:t>Có</a:t>
            </a:r>
            <a:r>
              <a:rPr lang="en-US" sz="3200" b="1" dirty="0" smtClean="0">
                <a:solidFill>
                  <a:srgbClr val="FF0000"/>
                </a:solidFill>
                <a:latin typeface="Calibri" panose="020F0502020204030204" pitchFamily="34" charset="0"/>
                <a:cs typeface="Calibri" panose="020F0502020204030204" pitchFamily="34" charset="0"/>
              </a:rPr>
              <a:t> </a:t>
            </a:r>
            <a:r>
              <a:rPr lang="en-US" sz="3200" b="1" dirty="0" err="1" smtClean="0">
                <a:solidFill>
                  <a:srgbClr val="FF0000"/>
                </a:solidFill>
                <a:latin typeface="Calibri" panose="020F0502020204030204" pitchFamily="34" charset="0"/>
                <a:cs typeface="Calibri" panose="020F0502020204030204" pitchFamily="34" charset="0"/>
              </a:rPr>
              <a:t>chảy</a:t>
            </a:r>
            <a:r>
              <a:rPr lang="en-US" sz="3200" b="1" dirty="0" smtClean="0">
                <a:solidFill>
                  <a:srgbClr val="FF0000"/>
                </a:solidFill>
                <a:latin typeface="Calibri" panose="020F0502020204030204" pitchFamily="34" charset="0"/>
                <a:cs typeface="Calibri" panose="020F0502020204030204" pitchFamily="34" charset="0"/>
              </a:rPr>
              <a:t> </a:t>
            </a:r>
            <a:r>
              <a:rPr lang="en-US" sz="3200" b="1" dirty="0" err="1" smtClean="0">
                <a:solidFill>
                  <a:srgbClr val="FF0000"/>
                </a:solidFill>
                <a:latin typeface="Calibri" panose="020F0502020204030204" pitchFamily="34" charset="0"/>
                <a:cs typeface="Calibri" panose="020F0502020204030204" pitchFamily="34" charset="0"/>
              </a:rPr>
              <a:t>máu</a:t>
            </a:r>
            <a:r>
              <a:rPr lang="en-US" sz="3200" b="1" dirty="0" smtClean="0">
                <a:solidFill>
                  <a:srgbClr val="FF0000"/>
                </a:solidFill>
                <a:latin typeface="Calibri" panose="020F0502020204030204" pitchFamily="34" charset="0"/>
                <a:cs typeface="Calibri" panose="020F0502020204030204" pitchFamily="34" charset="0"/>
              </a:rPr>
              <a:t>: </a:t>
            </a:r>
            <a:r>
              <a:rPr lang="en-US" sz="3200" b="1" dirty="0" err="1" smtClean="0">
                <a:solidFill>
                  <a:srgbClr val="FF0000"/>
                </a:solidFill>
                <a:latin typeface="Calibri" panose="020F0502020204030204" pitchFamily="34" charset="0"/>
                <a:cs typeface="Calibri" panose="020F0502020204030204" pitchFamily="34" charset="0"/>
              </a:rPr>
              <a:t>thay</a:t>
            </a:r>
            <a:r>
              <a:rPr lang="en-US" sz="3200" b="1" dirty="0" smtClean="0">
                <a:solidFill>
                  <a:srgbClr val="FF0000"/>
                </a:solidFill>
                <a:latin typeface="Calibri" panose="020F0502020204030204" pitchFamily="34" charset="0"/>
                <a:cs typeface="Calibri" panose="020F0502020204030204" pitchFamily="34" charset="0"/>
              </a:rPr>
              <a:t> </a:t>
            </a:r>
            <a:r>
              <a:rPr lang="en-US" sz="3200" b="1" dirty="0" err="1" smtClean="0">
                <a:solidFill>
                  <a:srgbClr val="FF0000"/>
                </a:solidFill>
                <a:latin typeface="Calibri" panose="020F0502020204030204" pitchFamily="34" charset="0"/>
                <a:cs typeface="Calibri" panose="020F0502020204030204" pitchFamily="34" charset="0"/>
              </a:rPr>
              <a:t>khi</a:t>
            </a:r>
            <a:r>
              <a:rPr lang="en-US" sz="3200" b="1" dirty="0" smtClean="0">
                <a:solidFill>
                  <a:srgbClr val="FF0000"/>
                </a:solidFill>
                <a:latin typeface="Calibri" panose="020F0502020204030204" pitchFamily="34" charset="0"/>
                <a:cs typeface="Calibri" panose="020F0502020204030204" pitchFamily="34" charset="0"/>
              </a:rPr>
              <a:t> </a:t>
            </a:r>
            <a:r>
              <a:rPr lang="en-US" sz="3200" b="1" dirty="0" err="1" smtClean="0">
                <a:solidFill>
                  <a:srgbClr val="FF0000"/>
                </a:solidFill>
                <a:latin typeface="Calibri" panose="020F0502020204030204" pitchFamily="34" charset="0"/>
                <a:cs typeface="Calibri" panose="020F0502020204030204" pitchFamily="34" charset="0"/>
              </a:rPr>
              <a:t>có</a:t>
            </a:r>
            <a:r>
              <a:rPr lang="en-US" sz="3200" b="1" dirty="0" smtClean="0">
                <a:solidFill>
                  <a:srgbClr val="FF0000"/>
                </a:solidFill>
                <a:latin typeface="Calibri" panose="020F0502020204030204" pitchFamily="34" charset="0"/>
                <a:cs typeface="Calibri" panose="020F0502020204030204" pitchFamily="34" charset="0"/>
              </a:rPr>
              <a:t> </a:t>
            </a:r>
            <a:r>
              <a:rPr lang="en-US" sz="3200" b="1" dirty="0" err="1" smtClean="0">
                <a:solidFill>
                  <a:srgbClr val="FF0000"/>
                </a:solidFill>
                <a:latin typeface="Calibri" panose="020F0502020204030204" pitchFamily="34" charset="0"/>
                <a:cs typeface="Calibri" panose="020F0502020204030204" pitchFamily="34" charset="0"/>
              </a:rPr>
              <a:t>dịch</a:t>
            </a:r>
            <a:r>
              <a:rPr lang="en-US" sz="3200" b="1" dirty="0" smtClean="0">
                <a:solidFill>
                  <a:srgbClr val="FF0000"/>
                </a:solidFill>
                <a:latin typeface="Calibri" panose="020F0502020204030204" pitchFamily="34" charset="0"/>
                <a:cs typeface="Calibri" panose="020F0502020204030204" pitchFamily="34" charset="0"/>
              </a:rPr>
              <a:t> </a:t>
            </a:r>
            <a:r>
              <a:rPr lang="en-US" sz="3200" b="1" dirty="0" err="1" smtClean="0">
                <a:solidFill>
                  <a:srgbClr val="FF0000"/>
                </a:solidFill>
                <a:latin typeface="Calibri" panose="020F0502020204030204" pitchFamily="34" charset="0"/>
                <a:cs typeface="Calibri" panose="020F0502020204030204" pitchFamily="34" charset="0"/>
              </a:rPr>
              <a:t>thấm</a:t>
            </a:r>
            <a:r>
              <a:rPr lang="en-US" sz="3200" b="1" dirty="0" smtClean="0">
                <a:solidFill>
                  <a:srgbClr val="FF0000"/>
                </a:solidFill>
                <a:latin typeface="Calibri" panose="020F0502020204030204" pitchFamily="34" charset="0"/>
                <a:cs typeface="Calibri" panose="020F0502020204030204" pitchFamily="34" charset="0"/>
              </a:rPr>
              <a:t> </a:t>
            </a:r>
            <a:r>
              <a:rPr lang="en-US" sz="3200" b="1" dirty="0" err="1" smtClean="0">
                <a:solidFill>
                  <a:srgbClr val="FF0000"/>
                </a:solidFill>
                <a:latin typeface="Calibri" panose="020F0502020204030204" pitchFamily="34" charset="0"/>
                <a:cs typeface="Calibri" panose="020F0502020204030204" pitchFamily="34" charset="0"/>
              </a:rPr>
              <a:t>ra</a:t>
            </a:r>
            <a:r>
              <a:rPr lang="en-US" sz="3200" b="1" dirty="0" smtClean="0">
                <a:solidFill>
                  <a:srgbClr val="FF0000"/>
                </a:solidFill>
                <a:latin typeface="Calibri" panose="020F0502020204030204" pitchFamily="34" charset="0"/>
                <a:cs typeface="Calibri" panose="020F0502020204030204" pitchFamily="34" charset="0"/>
              </a:rPr>
              <a:t> </a:t>
            </a:r>
            <a:r>
              <a:rPr lang="en-US" sz="3200" b="1" dirty="0" err="1" smtClean="0">
                <a:solidFill>
                  <a:srgbClr val="FF0000"/>
                </a:solidFill>
                <a:latin typeface="Calibri" panose="020F0502020204030204" pitchFamily="34" charset="0"/>
                <a:cs typeface="Calibri" panose="020F0502020204030204" pitchFamily="34" charset="0"/>
              </a:rPr>
              <a:t>gạc</a:t>
            </a:r>
            <a:endParaRPr lang="vi-VN" sz="3200" b="1" dirty="0">
              <a:solidFill>
                <a:srgbClr val="FF0000"/>
              </a:solidFill>
              <a:latin typeface="Calibri" panose="020F0502020204030204" pitchFamily="34" charset="0"/>
              <a:cs typeface="Calibri" panose="020F0502020204030204" pitchFamily="34" charset="0"/>
            </a:endParaRPr>
          </a:p>
          <a:p>
            <a:pPr marL="457200" indent="-457200" algn="just">
              <a:spcBef>
                <a:spcPts val="0"/>
              </a:spcBef>
              <a:buFont typeface="Wingdings" panose="05000000000000000000" pitchFamily="2" charset="2"/>
              <a:buChar char="§"/>
            </a:pPr>
            <a:endParaRPr lang="vi-VN" b="1" dirty="0">
              <a:solidFill>
                <a:srgbClr val="0000FF"/>
              </a:solidFill>
              <a:latin typeface="Calibri" panose="020F0502020204030204" pitchFamily="34" charset="0"/>
              <a:cs typeface="Calibri" panose="020F0502020204030204"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22345896"/>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idx="1"/>
          </p:nvPr>
        </p:nvSpPr>
        <p:spPr>
          <a:xfrm>
            <a:off x="-1" y="942580"/>
            <a:ext cx="9144001" cy="4052091"/>
          </a:xfrm>
        </p:spPr>
        <p:txBody>
          <a:bodyPr>
            <a:noAutofit/>
          </a:bodyPr>
          <a:lstStyle/>
          <a:p>
            <a:pPr marL="0" indent="0" algn="ctr">
              <a:buNone/>
            </a:pPr>
            <a:r>
              <a:rPr lang="en-US" b="1" dirty="0" err="1">
                <a:solidFill>
                  <a:srgbClr val="FF0000"/>
                </a:solidFill>
                <a:latin typeface="Arial" pitchFamily="34" charset="0"/>
                <a:ea typeface="Tahoma" pitchFamily="34" charset="0"/>
                <a:cs typeface="Arial" pitchFamily="34" charset="0"/>
              </a:rPr>
              <a:t>Câu</a:t>
            </a:r>
            <a:r>
              <a:rPr lang="en-US" b="1" dirty="0">
                <a:solidFill>
                  <a:srgbClr val="FF0000"/>
                </a:solidFill>
                <a:latin typeface="Arial" pitchFamily="34" charset="0"/>
                <a:ea typeface="Tahoma" pitchFamily="34" charset="0"/>
                <a:cs typeface="Arial" pitchFamily="34" charset="0"/>
              </a:rPr>
              <a:t> </a:t>
            </a:r>
            <a:r>
              <a:rPr lang="en-US" b="1" dirty="0" err="1">
                <a:solidFill>
                  <a:srgbClr val="FF0000"/>
                </a:solidFill>
                <a:latin typeface="Arial" pitchFamily="34" charset="0"/>
                <a:ea typeface="Tahoma" pitchFamily="34" charset="0"/>
                <a:cs typeface="Arial" pitchFamily="34" charset="0"/>
              </a:rPr>
              <a:t>hỏi</a:t>
            </a:r>
            <a:r>
              <a:rPr lang="en-US" b="1" dirty="0">
                <a:solidFill>
                  <a:srgbClr val="FF0000"/>
                </a:solidFill>
                <a:latin typeface="Arial" pitchFamily="34" charset="0"/>
                <a:ea typeface="Tahoma" pitchFamily="34" charset="0"/>
                <a:cs typeface="Arial" pitchFamily="34" charset="0"/>
              </a:rPr>
              <a:t>: </a:t>
            </a:r>
            <a:endParaRPr lang="en-US" b="1" dirty="0" smtClean="0">
              <a:solidFill>
                <a:srgbClr val="FF0000"/>
              </a:solidFill>
              <a:latin typeface="Arial" pitchFamily="34" charset="0"/>
              <a:ea typeface="Tahoma" pitchFamily="34" charset="0"/>
              <a:cs typeface="Arial" pitchFamily="34" charset="0"/>
            </a:endParaRPr>
          </a:p>
          <a:p>
            <a:pPr marL="0" indent="0" algn="ctr">
              <a:buNone/>
            </a:pPr>
            <a:r>
              <a:rPr lang="en-US" sz="2800" b="1" dirty="0" err="1" smtClean="0">
                <a:solidFill>
                  <a:srgbClr val="000099"/>
                </a:solidFill>
                <a:latin typeface="Arial" pitchFamily="34" charset="0"/>
                <a:ea typeface="Tahoma" pitchFamily="34" charset="0"/>
                <a:cs typeface="Arial" pitchFamily="34" charset="0"/>
              </a:rPr>
              <a:t>Em</a:t>
            </a:r>
            <a:r>
              <a:rPr lang="en-US" sz="2800" b="1" dirty="0" smtClean="0">
                <a:solidFill>
                  <a:srgbClr val="000099"/>
                </a:solidFill>
                <a:latin typeface="Arial" pitchFamily="34" charset="0"/>
                <a:ea typeface="Tahoma" pitchFamily="34" charset="0"/>
                <a:cs typeface="Arial" pitchFamily="34" charset="0"/>
              </a:rPr>
              <a:t> </a:t>
            </a:r>
            <a:r>
              <a:rPr lang="en-US" sz="2800" b="1" dirty="0" err="1" smtClean="0">
                <a:solidFill>
                  <a:srgbClr val="000099"/>
                </a:solidFill>
                <a:latin typeface="Arial" pitchFamily="34" charset="0"/>
                <a:ea typeface="Tahoma" pitchFamily="34" charset="0"/>
                <a:cs typeface="Arial" pitchFamily="34" charset="0"/>
              </a:rPr>
              <a:t>hãy</a:t>
            </a:r>
            <a:r>
              <a:rPr lang="en-US" sz="2800" b="1" dirty="0" smtClean="0">
                <a:solidFill>
                  <a:srgbClr val="000099"/>
                </a:solidFill>
                <a:latin typeface="Arial" pitchFamily="34" charset="0"/>
                <a:ea typeface="Tahoma" pitchFamily="34" charset="0"/>
                <a:cs typeface="Arial" pitchFamily="34" charset="0"/>
              </a:rPr>
              <a:t> </a:t>
            </a:r>
            <a:r>
              <a:rPr lang="en-US" sz="2800" b="1" dirty="0" err="1" smtClean="0">
                <a:solidFill>
                  <a:srgbClr val="000099"/>
                </a:solidFill>
                <a:latin typeface="Arial" pitchFamily="34" charset="0"/>
                <a:ea typeface="Tahoma" pitchFamily="34" charset="0"/>
                <a:cs typeface="Arial" pitchFamily="34" charset="0"/>
              </a:rPr>
              <a:t>kể</a:t>
            </a:r>
            <a:r>
              <a:rPr lang="en-US" sz="2800" b="1" dirty="0" smtClean="0">
                <a:solidFill>
                  <a:srgbClr val="000099"/>
                </a:solidFill>
                <a:latin typeface="Arial" pitchFamily="34" charset="0"/>
                <a:ea typeface="Tahoma" pitchFamily="34" charset="0"/>
                <a:cs typeface="Arial" pitchFamily="34" charset="0"/>
              </a:rPr>
              <a:t> </a:t>
            </a:r>
            <a:r>
              <a:rPr lang="en-US" sz="2800" b="1" dirty="0" err="1">
                <a:solidFill>
                  <a:srgbClr val="000099"/>
                </a:solidFill>
                <a:latin typeface="Arial" pitchFamily="34" charset="0"/>
                <a:ea typeface="Tahoma" pitchFamily="34" charset="0"/>
                <a:cs typeface="Arial" pitchFamily="34" charset="0"/>
              </a:rPr>
              <a:t>tên</a:t>
            </a:r>
            <a:r>
              <a:rPr lang="en-US" sz="2800" b="1" dirty="0">
                <a:solidFill>
                  <a:srgbClr val="000099"/>
                </a:solidFill>
                <a:latin typeface="Arial" pitchFamily="34" charset="0"/>
                <a:ea typeface="Tahoma" pitchFamily="34" charset="0"/>
                <a:cs typeface="Arial" pitchFamily="34" charset="0"/>
              </a:rPr>
              <a:t> </a:t>
            </a:r>
            <a:r>
              <a:rPr lang="en-US" sz="2800" b="1" dirty="0" err="1" smtClean="0">
                <a:solidFill>
                  <a:srgbClr val="000099"/>
                </a:solidFill>
                <a:latin typeface="Arial" pitchFamily="34" charset="0"/>
                <a:ea typeface="Tahoma" pitchFamily="34" charset="0"/>
                <a:cs typeface="Arial" pitchFamily="34" charset="0"/>
              </a:rPr>
              <a:t>các</a:t>
            </a:r>
            <a:r>
              <a:rPr lang="en-US" sz="2800" b="1" dirty="0" smtClean="0">
                <a:solidFill>
                  <a:srgbClr val="000099"/>
                </a:solidFill>
                <a:latin typeface="Arial" pitchFamily="34" charset="0"/>
                <a:ea typeface="Tahoma" pitchFamily="34" charset="0"/>
                <a:cs typeface="Arial" pitchFamily="34" charset="0"/>
              </a:rPr>
              <a:t> </a:t>
            </a:r>
            <a:r>
              <a:rPr lang="en-US" sz="2800" b="1" dirty="0" err="1" smtClean="0">
                <a:solidFill>
                  <a:srgbClr val="000099"/>
                </a:solidFill>
                <a:latin typeface="Arial" pitchFamily="34" charset="0"/>
                <a:ea typeface="Tahoma" pitchFamily="34" charset="0"/>
                <a:cs typeface="Arial" pitchFamily="34" charset="0"/>
              </a:rPr>
              <a:t>vết</a:t>
            </a:r>
            <a:r>
              <a:rPr lang="en-US" sz="2800" b="1" dirty="0" smtClean="0">
                <a:solidFill>
                  <a:srgbClr val="000099"/>
                </a:solidFill>
                <a:latin typeface="Arial" pitchFamily="34" charset="0"/>
                <a:ea typeface="Tahoma" pitchFamily="34" charset="0"/>
                <a:cs typeface="Arial" pitchFamily="34" charset="0"/>
              </a:rPr>
              <a:t> </a:t>
            </a:r>
            <a:r>
              <a:rPr lang="en-US" sz="2800" b="1" dirty="0" err="1">
                <a:solidFill>
                  <a:srgbClr val="000099"/>
                </a:solidFill>
                <a:latin typeface="Arial" pitchFamily="34" charset="0"/>
                <a:ea typeface="Tahoma" pitchFamily="34" charset="0"/>
                <a:cs typeface="Arial" pitchFamily="34" charset="0"/>
              </a:rPr>
              <a:t>thương</a:t>
            </a:r>
            <a:r>
              <a:rPr lang="en-US" sz="2800" b="1" dirty="0">
                <a:solidFill>
                  <a:srgbClr val="000099"/>
                </a:solidFill>
                <a:latin typeface="Arial" pitchFamily="34" charset="0"/>
                <a:ea typeface="Tahoma" pitchFamily="34" charset="0"/>
                <a:cs typeface="Arial" pitchFamily="34" charset="0"/>
              </a:rPr>
              <a:t> </a:t>
            </a:r>
            <a:r>
              <a:rPr lang="en-US" sz="2800" b="1" dirty="0" err="1" smtClean="0">
                <a:solidFill>
                  <a:srgbClr val="000099"/>
                </a:solidFill>
                <a:latin typeface="Arial" pitchFamily="34" charset="0"/>
                <a:ea typeface="Tahoma" pitchFamily="34" charset="0"/>
                <a:cs typeface="Arial" pitchFamily="34" charset="0"/>
              </a:rPr>
              <a:t>đã</a:t>
            </a:r>
            <a:r>
              <a:rPr lang="en-US" sz="2800" b="1" dirty="0" smtClean="0">
                <a:solidFill>
                  <a:srgbClr val="000099"/>
                </a:solidFill>
                <a:latin typeface="Arial" pitchFamily="34" charset="0"/>
                <a:ea typeface="Tahoma" pitchFamily="34" charset="0"/>
                <a:cs typeface="Arial" pitchFamily="34" charset="0"/>
              </a:rPr>
              <a:t> </a:t>
            </a:r>
            <a:r>
              <a:rPr lang="en-US" sz="2800" b="1" dirty="0" err="1" smtClean="0">
                <a:solidFill>
                  <a:srgbClr val="000099"/>
                </a:solidFill>
                <a:latin typeface="Arial" pitchFamily="34" charset="0"/>
                <a:ea typeface="Tahoma" pitchFamily="34" charset="0"/>
                <a:cs typeface="Arial" pitchFamily="34" charset="0"/>
              </a:rPr>
              <a:t>từng</a:t>
            </a:r>
            <a:r>
              <a:rPr lang="en-US" sz="2800" b="1" dirty="0" smtClean="0">
                <a:solidFill>
                  <a:srgbClr val="000099"/>
                </a:solidFill>
                <a:latin typeface="Arial" pitchFamily="34" charset="0"/>
                <a:ea typeface="Tahoma" pitchFamily="34" charset="0"/>
                <a:cs typeface="Arial" pitchFamily="34" charset="0"/>
              </a:rPr>
              <a:t> </a:t>
            </a:r>
            <a:r>
              <a:rPr lang="en-US" sz="2800" b="1" dirty="0" err="1" smtClean="0">
                <a:solidFill>
                  <a:srgbClr val="000099"/>
                </a:solidFill>
                <a:latin typeface="Arial" pitchFamily="34" charset="0"/>
                <a:ea typeface="Tahoma" pitchFamily="34" charset="0"/>
                <a:cs typeface="Arial" pitchFamily="34" charset="0"/>
              </a:rPr>
              <a:t>nhìn</a:t>
            </a:r>
            <a:r>
              <a:rPr lang="en-US" sz="2800" b="1" dirty="0" smtClean="0">
                <a:solidFill>
                  <a:srgbClr val="000099"/>
                </a:solidFill>
                <a:latin typeface="Arial" pitchFamily="34" charset="0"/>
                <a:ea typeface="Tahoma" pitchFamily="34" charset="0"/>
                <a:cs typeface="Arial" pitchFamily="34" charset="0"/>
              </a:rPr>
              <a:t> </a:t>
            </a:r>
            <a:r>
              <a:rPr lang="en-US" sz="2800" b="1" dirty="0" err="1" smtClean="0">
                <a:solidFill>
                  <a:srgbClr val="000099"/>
                </a:solidFill>
                <a:latin typeface="Arial" pitchFamily="34" charset="0"/>
                <a:ea typeface="Tahoma" pitchFamily="34" charset="0"/>
                <a:cs typeface="Arial" pitchFamily="34" charset="0"/>
              </a:rPr>
              <a:t>thấy</a:t>
            </a:r>
            <a:r>
              <a:rPr lang="en-US" sz="2800" b="1" dirty="0" smtClean="0">
                <a:solidFill>
                  <a:srgbClr val="000099"/>
                </a:solidFill>
                <a:latin typeface="Arial" pitchFamily="34" charset="0"/>
                <a:ea typeface="Tahoma" pitchFamily="34" charset="0"/>
                <a:cs typeface="Arial" pitchFamily="34" charset="0"/>
              </a:rPr>
              <a:t>?</a:t>
            </a:r>
            <a:r>
              <a:rPr lang="en-US" b="1" dirty="0">
                <a:solidFill>
                  <a:srgbClr val="000099"/>
                </a:solidFill>
                <a:latin typeface="Arial" pitchFamily="34" charset="0"/>
                <a:ea typeface="Tahoma" pitchFamily="34" charset="0"/>
                <a:cs typeface="Arial" pitchFamily="34" charset="0"/>
              </a:rPr>
              <a:t>		</a:t>
            </a:r>
          </a:p>
        </p:txBody>
      </p:sp>
      <p:sp>
        <p:nvSpPr>
          <p:cNvPr id="3" name="Slide Number Placeholder 2"/>
          <p:cNvSpPr>
            <a:spLocks noGrp="1"/>
          </p:cNvSpPr>
          <p:nvPr>
            <p:ph type="sldNum" sz="quarter" idx="12"/>
          </p:nvPr>
        </p:nvSpPr>
        <p:spPr/>
        <p:txBody>
          <a:bodyPr/>
          <a:lstStyle/>
          <a:p>
            <a:fld id="{4EAF65A9-22AB-466A-842E-C5BF9E56D958}" type="slidenum">
              <a:rPr lang="en-US" smtClean="0"/>
              <a:pPr/>
              <a:t>2</a:t>
            </a:fld>
            <a:endParaRPr lang="en-US"/>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
        <p:nvSpPr>
          <p:cNvPr id="16" name="Subtitle 2"/>
          <p:cNvSpPr txBox="1">
            <a:spLocks/>
          </p:cNvSpPr>
          <p:nvPr/>
        </p:nvSpPr>
        <p:spPr>
          <a:xfrm>
            <a:off x="152400" y="4171950"/>
            <a:ext cx="8991600" cy="646289"/>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a:ln>
                <a:noFill/>
              </a:ln>
              <a:solidFill>
                <a:srgbClr val="FF0000"/>
              </a:solidFill>
              <a:effectLst/>
              <a:uLnTx/>
              <a:uFillTx/>
              <a:latin typeface="Arial" pitchFamily="34" charset="0"/>
              <a:ea typeface="Tahoma"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a:ln>
                <a:noFill/>
              </a:ln>
              <a:solidFill>
                <a:srgbClr val="FF0000"/>
              </a:solidFill>
              <a:effectLst/>
              <a:uLnTx/>
              <a:uFillTx/>
              <a:latin typeface="Arial" pitchFamily="34" charset="0"/>
              <a:ea typeface="Tahoma"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a:ln>
                <a:noFill/>
              </a:ln>
              <a:solidFill>
                <a:srgbClr val="FF0000"/>
              </a:solidFill>
              <a:effectLst/>
              <a:uLnTx/>
              <a:uFillTx/>
              <a:latin typeface="Arial" pitchFamily="34" charset="0"/>
              <a:ea typeface="Tahoma"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FF0000"/>
                </a:solidFill>
                <a:effectLst/>
                <a:uLnTx/>
                <a:uFillTx/>
                <a:latin typeface="Arial" pitchFamily="34" charset="0"/>
                <a:ea typeface="Tahoma" pitchFamily="34" charset="0"/>
                <a:cs typeface="Arial" pitchFamily="34"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FF0000"/>
                </a:solidFill>
                <a:effectLst/>
                <a:uLnTx/>
                <a:uFillTx/>
                <a:latin typeface="Arial" pitchFamily="34" charset="0"/>
                <a:ea typeface="Tahoma" pitchFamily="34" charset="0"/>
                <a:cs typeface="Arial" pitchFamily="34"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a:ln>
                <a:noFill/>
              </a:ln>
              <a:solidFill>
                <a:srgbClr val="FF0000"/>
              </a:solidFill>
              <a:effectLst/>
              <a:uLnTx/>
              <a:uFillTx/>
              <a:latin typeface="Arial" pitchFamily="34" charset="0"/>
              <a:ea typeface="Tahoma"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FF0000"/>
                </a:solidFill>
                <a:effectLst/>
                <a:uLnTx/>
                <a:uFillTx/>
                <a:latin typeface="Arial" pitchFamily="34" charset="0"/>
                <a:ea typeface="Tahoma" pitchFamily="34" charset="0"/>
                <a:cs typeface="Arial" pitchFamily="34"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a:ln>
                <a:noFill/>
              </a:ln>
              <a:solidFill>
                <a:srgbClr val="FF0000"/>
              </a:solidFill>
              <a:effectLst/>
              <a:uLnTx/>
              <a:uFillTx/>
              <a:latin typeface="Arial" pitchFamily="34" charset="0"/>
              <a:ea typeface="Tahoma"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FF0000"/>
                </a:solidFill>
                <a:effectLst/>
                <a:uLnTx/>
                <a:uFillTx/>
                <a:latin typeface="Arial" pitchFamily="34" charset="0"/>
                <a:ea typeface="Tahoma" pitchFamily="34" charset="0"/>
                <a:cs typeface="Arial" pitchFamily="34"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FF0000"/>
                </a:solidFill>
                <a:effectLst/>
                <a:uLnTx/>
                <a:uFillTx/>
                <a:latin typeface="Arial" pitchFamily="34" charset="0"/>
                <a:ea typeface="Tahoma" pitchFamily="34" charset="0"/>
                <a:cs typeface="Arial" pitchFamily="34" charset="0"/>
              </a:rPr>
              <a:t>                                          		</a:t>
            </a:r>
          </a:p>
        </p:txBody>
      </p:sp>
      <p:pic>
        <p:nvPicPr>
          <p:cNvPr id="5" name="Picture 4">
            <a:extLst>
              <a:ext uri="{FF2B5EF4-FFF2-40B4-BE49-F238E27FC236}">
                <a16:creationId xmlns:a16="http://schemas.microsoft.com/office/drawing/2014/main" id="{F74C10AD-63C0-4434-83E7-2F75232B9BE1}"/>
              </a:ext>
            </a:extLst>
          </p:cNvPr>
          <p:cNvPicPr>
            <a:picLocks noChangeAspect="1"/>
          </p:cNvPicPr>
          <p:nvPr/>
        </p:nvPicPr>
        <p:blipFill>
          <a:blip r:embed="rId3"/>
          <a:stretch>
            <a:fillRect/>
          </a:stretch>
        </p:blipFill>
        <p:spPr>
          <a:xfrm>
            <a:off x="3267055" y="2423554"/>
            <a:ext cx="2698953" cy="21131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stretch>
            <a:fillRect/>
          </a:stretch>
        </p:blipFill>
        <p:spPr>
          <a:xfrm>
            <a:off x="152399" y="2139177"/>
            <a:ext cx="2814791" cy="2108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a:stretch>
            <a:fillRect/>
          </a:stretch>
        </p:blipFill>
        <p:spPr>
          <a:xfrm>
            <a:off x="6258026" y="2728785"/>
            <a:ext cx="2628115" cy="2151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smtClean="0">
                <a:solidFill>
                  <a:schemeClr val="bg1"/>
                </a:solidFill>
                <a:latin typeface="Arial" pitchFamily="34" charset="0"/>
                <a:ea typeface="Tahoma" pitchFamily="34" charset="0"/>
                <a:cs typeface="Arial" pitchFamily="34" charset="0"/>
              </a:rPr>
              <a:t>BỆNH VIỆN BẠCH MAI</a:t>
            </a:r>
            <a:br>
              <a:rPr lang="en-US" sz="2400" b="1" smtClean="0">
                <a:solidFill>
                  <a:schemeClr val="bg1"/>
                </a:solidFill>
                <a:latin typeface="Arial" pitchFamily="34" charset="0"/>
                <a:ea typeface="Tahoma" pitchFamily="34" charset="0"/>
                <a:cs typeface="Arial" pitchFamily="34" charset="0"/>
              </a:rPr>
            </a:br>
            <a:r>
              <a:rPr lang="en-US" sz="2400" b="1" smtClean="0">
                <a:solidFill>
                  <a:schemeClr val="bg1"/>
                </a:solidFill>
                <a:latin typeface="Arial" pitchFamily="34" charset="0"/>
                <a:ea typeface="Tahoma" pitchFamily="34" charset="0"/>
                <a:cs typeface="Arial" pitchFamily="34" charset="0"/>
              </a:rPr>
              <a:t>TRƯỜNG CAO ĐẲNG Y TẾ BẠCH MAI</a:t>
            </a:r>
            <a:endParaRPr lang="en-US" sz="2400" b="1" dirty="0">
              <a:solidFill>
                <a:schemeClr val="bg1"/>
              </a:solidFill>
              <a:latin typeface="Arial" pitchFamily="34" charset="0"/>
              <a:ea typeface="Tahoma" pitchFamily="34" charset="0"/>
              <a:cs typeface="Arial" pitchFamily="34" charset="0"/>
            </a:endParaRPr>
          </a:p>
        </p:txBody>
      </p:sp>
      <p:pic>
        <p:nvPicPr>
          <p:cNvPr id="18" name="Picture 2" descr="C:\Users\VN-Pro\Desktop\Quy chuan Logo Cao Dang y Bach Mai_nho.jpg"/>
          <p:cNvPicPr>
            <a:picLocks noChangeAspect="1" noChangeArrowheads="1"/>
          </p:cNvPicPr>
          <p:nvPr/>
        </p:nvPicPr>
        <p:blipFill>
          <a:blip r:embed="rId6" cstate="print"/>
          <a:srcRect/>
          <a:stretch>
            <a:fillRect/>
          </a:stretch>
        </p:blipFill>
        <p:spPr bwMode="auto">
          <a:xfrm>
            <a:off x="8284602" y="0"/>
            <a:ext cx="706998" cy="666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3" descr="D:\ảnh\LOGO bachmai.jpg"/>
          <p:cNvPicPr>
            <a:picLocks noChangeAspect="1" noChangeArrowheads="1"/>
          </p:cNvPicPr>
          <p:nvPr/>
        </p:nvPicPr>
        <p:blipFill>
          <a:blip r:embed="rId7" cstate="print"/>
          <a:srcRect/>
          <a:stretch>
            <a:fillRect/>
          </a:stretch>
        </p:blipFill>
        <p:spPr bwMode="auto">
          <a:xfrm>
            <a:off x="147638" y="0"/>
            <a:ext cx="677385"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03200539"/>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200" b="1" dirty="0">
                <a:solidFill>
                  <a:schemeClr val="bg1"/>
                </a:solidFill>
                <a:latin typeface="Arial" pitchFamily="34" charset="0"/>
                <a:ea typeface="Tahoma" pitchFamily="34" charset="0"/>
                <a:cs typeface="Arial" pitchFamily="34" charset="0"/>
              </a:rPr>
              <a:t> 8</a:t>
            </a:r>
            <a:r>
              <a:rPr lang="en-US" sz="3200" b="1" dirty="0" smtClean="0">
                <a:solidFill>
                  <a:schemeClr val="bg1"/>
                </a:solidFill>
                <a:latin typeface="Arial" pitchFamily="34" charset="0"/>
                <a:ea typeface="Tahoma" pitchFamily="34" charset="0"/>
                <a:cs typeface="Arial" pitchFamily="34" charset="0"/>
              </a:rPr>
              <a:t>. NGUYÊN TẮC THAY BĂNG</a:t>
            </a:r>
            <a:endParaRPr lang="en-US" sz="32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666750"/>
            <a:ext cx="9144000" cy="4476750"/>
          </a:xfrm>
        </p:spPr>
        <p:txBody>
          <a:bodyPr>
            <a:noAutofit/>
          </a:bodyPr>
          <a:lstStyle/>
          <a:p>
            <a:pPr algn="just">
              <a:spcBef>
                <a:spcPts val="0"/>
              </a:spcBef>
              <a:tabLst>
                <a:tab pos="228600" algn="l"/>
              </a:tabLst>
            </a:pPr>
            <a:endParaRPr lang="en-US" dirty="0">
              <a:solidFill>
                <a:srgbClr val="000099"/>
              </a:solidFill>
              <a:latin typeface="Arial" pitchFamily="34" charset="0"/>
              <a:cs typeface="Arial" pitchFamily="34" charset="0"/>
            </a:endParaRPr>
          </a:p>
          <a:p>
            <a:pPr algn="just">
              <a:spcBef>
                <a:spcPts val="0"/>
              </a:spcBef>
              <a:tabLst>
                <a:tab pos="228600" algn="l"/>
              </a:tabLst>
            </a:pPr>
            <a:endParaRPr lang="en-US" dirty="0">
              <a:solidFill>
                <a:srgbClr val="000099"/>
              </a:solidFill>
              <a:latin typeface="Arial" pitchFamily="34" charset="0"/>
              <a:cs typeface="Arial" pitchFamily="34" charset="0"/>
            </a:endParaRPr>
          </a:p>
          <a:p>
            <a:pPr>
              <a:spcBef>
                <a:spcPts val="0"/>
              </a:spcBef>
              <a:tabLst>
                <a:tab pos="228600" algn="l"/>
              </a:tabLst>
            </a:pPr>
            <a:r>
              <a:rPr lang="en-US" b="1" dirty="0" err="1" smtClean="0">
                <a:solidFill>
                  <a:srgbClr val="FF0000"/>
                </a:solidFill>
                <a:latin typeface="Arial" pitchFamily="34" charset="0"/>
                <a:cs typeface="Arial" pitchFamily="34" charset="0"/>
              </a:rPr>
              <a:t>Câu</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hỏi</a:t>
            </a:r>
            <a:r>
              <a:rPr lang="en-US" b="1" dirty="0" smtClean="0">
                <a:solidFill>
                  <a:srgbClr val="FF0000"/>
                </a:solidFill>
                <a:latin typeface="Arial" pitchFamily="34" charset="0"/>
                <a:cs typeface="Arial" pitchFamily="34" charset="0"/>
              </a:rPr>
              <a:t> 6: </a:t>
            </a:r>
            <a:endParaRPr lang="en-US" b="1" dirty="0">
              <a:solidFill>
                <a:srgbClr val="FF0000"/>
              </a:solidFill>
              <a:latin typeface="Arial" pitchFamily="34" charset="0"/>
              <a:cs typeface="Arial" pitchFamily="34" charset="0"/>
            </a:endParaRPr>
          </a:p>
          <a:p>
            <a:pPr>
              <a:lnSpc>
                <a:spcPct val="150000"/>
              </a:lnSpc>
              <a:spcBef>
                <a:spcPts val="0"/>
              </a:spcBef>
              <a:tabLst>
                <a:tab pos="228600" algn="l"/>
              </a:tabLst>
            </a:pPr>
            <a:r>
              <a:rPr lang="en-US" sz="3000" b="1" dirty="0" err="1" smtClean="0">
                <a:solidFill>
                  <a:srgbClr val="0000FF"/>
                </a:solidFill>
                <a:latin typeface="Arial" pitchFamily="34" charset="0"/>
                <a:cs typeface="Arial" pitchFamily="34" charset="0"/>
              </a:rPr>
              <a:t>Trình</a:t>
            </a:r>
            <a:r>
              <a:rPr lang="en-US" sz="3000" b="1" dirty="0" smtClean="0">
                <a:solidFill>
                  <a:srgbClr val="0000FF"/>
                </a:solidFill>
                <a:latin typeface="Arial" pitchFamily="34" charset="0"/>
                <a:cs typeface="Arial" pitchFamily="34" charset="0"/>
              </a:rPr>
              <a:t> </a:t>
            </a:r>
            <a:r>
              <a:rPr lang="en-US" sz="3000" b="1" dirty="0" err="1" smtClean="0">
                <a:solidFill>
                  <a:srgbClr val="0000FF"/>
                </a:solidFill>
                <a:latin typeface="Arial" pitchFamily="34" charset="0"/>
                <a:cs typeface="Arial" pitchFamily="34" charset="0"/>
              </a:rPr>
              <a:t>bày</a:t>
            </a:r>
            <a:r>
              <a:rPr lang="en-US" sz="3000" b="1" dirty="0" smtClean="0">
                <a:solidFill>
                  <a:srgbClr val="0000FF"/>
                </a:solidFill>
                <a:latin typeface="Arial" pitchFamily="34" charset="0"/>
                <a:cs typeface="Arial" pitchFamily="34" charset="0"/>
              </a:rPr>
              <a:t> </a:t>
            </a:r>
            <a:r>
              <a:rPr lang="en-US" sz="3000" b="1" dirty="0" err="1" smtClean="0">
                <a:solidFill>
                  <a:srgbClr val="0000FF"/>
                </a:solidFill>
                <a:latin typeface="Arial" pitchFamily="34" charset="0"/>
                <a:cs typeface="Arial" pitchFamily="34" charset="0"/>
              </a:rPr>
              <a:t>các</a:t>
            </a:r>
            <a:r>
              <a:rPr lang="en-US" sz="3000" b="1" dirty="0" smtClean="0">
                <a:solidFill>
                  <a:srgbClr val="0000FF"/>
                </a:solidFill>
                <a:latin typeface="Arial" pitchFamily="34" charset="0"/>
                <a:cs typeface="Arial" pitchFamily="34" charset="0"/>
              </a:rPr>
              <a:t> </a:t>
            </a:r>
            <a:r>
              <a:rPr lang="en-US" sz="3000" b="1" dirty="0" err="1" smtClean="0">
                <a:solidFill>
                  <a:srgbClr val="FF0000"/>
                </a:solidFill>
                <a:latin typeface="Arial" pitchFamily="34" charset="0"/>
                <a:cs typeface="Arial" pitchFamily="34" charset="0"/>
              </a:rPr>
              <a:t>nguyên</a:t>
            </a:r>
            <a:r>
              <a:rPr lang="en-US" sz="3000" b="1" dirty="0" smtClean="0">
                <a:solidFill>
                  <a:srgbClr val="FF0000"/>
                </a:solidFill>
                <a:latin typeface="Arial" pitchFamily="34" charset="0"/>
                <a:cs typeface="Arial" pitchFamily="34" charset="0"/>
              </a:rPr>
              <a:t> </a:t>
            </a:r>
            <a:r>
              <a:rPr lang="en-US" sz="3000" b="1" dirty="0" err="1" smtClean="0">
                <a:solidFill>
                  <a:srgbClr val="FF0000"/>
                </a:solidFill>
                <a:latin typeface="Arial" pitchFamily="34" charset="0"/>
                <a:cs typeface="Arial" pitchFamily="34" charset="0"/>
              </a:rPr>
              <a:t>tắc</a:t>
            </a:r>
            <a:r>
              <a:rPr lang="en-US" sz="3000" b="1" dirty="0" smtClean="0">
                <a:solidFill>
                  <a:srgbClr val="FF0000"/>
                </a:solidFill>
                <a:latin typeface="Arial" pitchFamily="34" charset="0"/>
                <a:cs typeface="Arial" pitchFamily="34" charset="0"/>
              </a:rPr>
              <a:t> </a:t>
            </a:r>
            <a:r>
              <a:rPr lang="en-US" sz="3000" b="1" dirty="0" err="1" smtClean="0">
                <a:solidFill>
                  <a:srgbClr val="FF0000"/>
                </a:solidFill>
                <a:latin typeface="Arial" pitchFamily="34" charset="0"/>
                <a:cs typeface="Arial" pitchFamily="34" charset="0"/>
              </a:rPr>
              <a:t>thay</a:t>
            </a:r>
            <a:r>
              <a:rPr lang="en-US" sz="3000" b="1" dirty="0" smtClean="0">
                <a:solidFill>
                  <a:srgbClr val="FF0000"/>
                </a:solidFill>
                <a:latin typeface="Arial" pitchFamily="34" charset="0"/>
                <a:cs typeface="Arial" pitchFamily="34" charset="0"/>
              </a:rPr>
              <a:t> </a:t>
            </a:r>
            <a:r>
              <a:rPr lang="en-US" sz="3000" b="1" dirty="0" err="1" smtClean="0">
                <a:solidFill>
                  <a:srgbClr val="FF0000"/>
                </a:solidFill>
                <a:latin typeface="Arial" pitchFamily="34" charset="0"/>
                <a:cs typeface="Arial" pitchFamily="34" charset="0"/>
              </a:rPr>
              <a:t>băng</a:t>
            </a:r>
            <a:r>
              <a:rPr lang="en-US" sz="3000" b="1" dirty="0" smtClean="0">
                <a:solidFill>
                  <a:srgbClr val="FF0000"/>
                </a:solidFill>
                <a:latin typeface="Arial" pitchFamily="34" charset="0"/>
                <a:cs typeface="Arial" pitchFamily="34" charset="0"/>
              </a:rPr>
              <a:t> </a:t>
            </a:r>
            <a:r>
              <a:rPr lang="en-US" sz="3000" b="1" dirty="0" err="1" smtClean="0">
                <a:solidFill>
                  <a:srgbClr val="0000FF"/>
                </a:solidFill>
                <a:latin typeface="Arial" pitchFamily="34" charset="0"/>
                <a:cs typeface="Arial" pitchFamily="34" charset="0"/>
              </a:rPr>
              <a:t>vết</a:t>
            </a:r>
            <a:r>
              <a:rPr lang="en-US" sz="3000" b="1" dirty="0" smtClean="0">
                <a:solidFill>
                  <a:srgbClr val="0000FF"/>
                </a:solidFill>
                <a:latin typeface="Arial" pitchFamily="34" charset="0"/>
                <a:cs typeface="Arial" pitchFamily="34" charset="0"/>
              </a:rPr>
              <a:t> </a:t>
            </a:r>
            <a:r>
              <a:rPr lang="en-US" sz="3000" b="1" dirty="0" err="1" smtClean="0">
                <a:solidFill>
                  <a:srgbClr val="0000FF"/>
                </a:solidFill>
                <a:latin typeface="Arial" pitchFamily="34" charset="0"/>
                <a:cs typeface="Arial" pitchFamily="34" charset="0"/>
              </a:rPr>
              <a:t>thương</a:t>
            </a:r>
            <a:r>
              <a:rPr lang="en-US" sz="3000" b="1" dirty="0" smtClean="0">
                <a:solidFill>
                  <a:srgbClr val="0000FF"/>
                </a:solidFill>
                <a:latin typeface="Arial" pitchFamily="34" charset="0"/>
                <a:cs typeface="Arial" pitchFamily="34" charset="0"/>
              </a:rPr>
              <a:t>?</a:t>
            </a:r>
            <a:endParaRPr lang="vi-VN" sz="3000" dirty="0">
              <a:solidFill>
                <a:srgbClr val="0000FF"/>
              </a:solidFill>
              <a:latin typeface="Arial" pitchFamily="34" charset="0"/>
              <a:cs typeface="Arial" pitchFamily="34" charset="0"/>
            </a:endParaRPr>
          </a:p>
          <a:p>
            <a:pPr marL="285750" lvl="0" indent="-285750" algn="just">
              <a:spcBef>
                <a:spcPts val="0"/>
              </a:spcBef>
              <a:spcAft>
                <a:spcPts val="0"/>
              </a:spcAft>
              <a:tabLst>
                <a:tab pos="228600" algn="l"/>
              </a:tabLst>
            </a:pPr>
            <a:endParaRPr lang="en-US" dirty="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20</a:t>
            </a:fld>
            <a:endParaRPr lang="en-US"/>
          </a:p>
        </p:txBody>
      </p:sp>
    </p:spTree>
    <p:extLst>
      <p:ext uri="{BB962C8B-B14F-4D97-AF65-F5344CB8AC3E}">
        <p14:creationId xmlns:p14="http://schemas.microsoft.com/office/powerpoint/2010/main" val="2381484548"/>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200" b="1" dirty="0">
                <a:solidFill>
                  <a:schemeClr val="bg1"/>
                </a:solidFill>
                <a:latin typeface="Arial" pitchFamily="34" charset="0"/>
                <a:ea typeface="Tahoma" pitchFamily="34" charset="0"/>
                <a:cs typeface="Arial" pitchFamily="34" charset="0"/>
              </a:rPr>
              <a:t> 8</a:t>
            </a:r>
            <a:r>
              <a:rPr lang="en-US" sz="3200" b="1" dirty="0" smtClean="0">
                <a:solidFill>
                  <a:schemeClr val="bg1"/>
                </a:solidFill>
                <a:latin typeface="Arial" pitchFamily="34" charset="0"/>
                <a:ea typeface="Tahoma" pitchFamily="34" charset="0"/>
                <a:cs typeface="Arial" pitchFamily="34" charset="0"/>
              </a:rPr>
              <a:t>. NGUYÊN TẮC THAY BĂNG</a:t>
            </a:r>
            <a:endParaRPr lang="en-US" sz="32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666750"/>
            <a:ext cx="9144000" cy="4476750"/>
          </a:xfrm>
        </p:spPr>
        <p:txBody>
          <a:bodyPr>
            <a:noAutofit/>
          </a:bodyPr>
          <a:lstStyle/>
          <a:p>
            <a:pPr marL="457200" indent="-457200" algn="just">
              <a:spcBef>
                <a:spcPts val="0"/>
              </a:spcBef>
              <a:buFont typeface="Wingdings" panose="05000000000000000000" pitchFamily="2" charset="2"/>
              <a:buChar char="§"/>
            </a:pPr>
            <a:r>
              <a:rPr lang="vi-VN" sz="2800" dirty="0">
                <a:solidFill>
                  <a:srgbClr val="0000FF"/>
                </a:solidFill>
                <a:latin typeface="Calibri" panose="020F0502020204030204" pitchFamily="34" charset="0"/>
                <a:cs typeface="Calibri" panose="020F0502020204030204" pitchFamily="34" charset="0"/>
              </a:rPr>
              <a:t>Phòng thay băng phải sạch </a:t>
            </a:r>
            <a:r>
              <a:rPr lang="vi-VN" sz="2800" dirty="0" smtClean="0">
                <a:solidFill>
                  <a:srgbClr val="0000FF"/>
                </a:solidFill>
                <a:latin typeface="Calibri" panose="020F0502020204030204" pitchFamily="34" charset="0"/>
                <a:cs typeface="Calibri" panose="020F0502020204030204" pitchFamily="34" charset="0"/>
              </a:rPr>
              <a:t>sẽ</a:t>
            </a:r>
            <a:r>
              <a:rPr lang="en-US" sz="2800" dirty="0" smtClean="0">
                <a:solidFill>
                  <a:srgbClr val="0000FF"/>
                </a:solidFill>
                <a:latin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cs typeface="Calibri" panose="020F0502020204030204" pitchFamily="34" charset="0"/>
              </a:rPr>
              <a:t>thoáng</a:t>
            </a:r>
            <a:r>
              <a:rPr lang="en-US" sz="2800" dirty="0" smtClean="0">
                <a:solidFill>
                  <a:srgbClr val="0000FF"/>
                </a:solidFill>
                <a:latin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cs typeface="Calibri" panose="020F0502020204030204" pitchFamily="34" charset="0"/>
              </a:rPr>
              <a:t>mát</a:t>
            </a:r>
            <a:r>
              <a:rPr lang="vi-VN" sz="2800" dirty="0" smtClean="0">
                <a:solidFill>
                  <a:srgbClr val="0000FF"/>
                </a:solidFill>
                <a:latin typeface="Calibri" panose="020F0502020204030204" pitchFamily="34" charset="0"/>
                <a:cs typeface="Calibri" panose="020F0502020204030204" pitchFamily="34" charset="0"/>
              </a:rPr>
              <a:t> </a:t>
            </a:r>
            <a:endParaRPr lang="en-US" sz="2800" dirty="0" smtClean="0">
              <a:solidFill>
                <a:srgbClr val="0000FF"/>
              </a:solidFill>
              <a:latin typeface="Calibri" panose="020F0502020204030204" pitchFamily="34" charset="0"/>
              <a:cs typeface="Calibri" panose="020F0502020204030204" pitchFamily="34" charset="0"/>
            </a:endParaRPr>
          </a:p>
          <a:p>
            <a:pPr marL="457200" indent="-457200" algn="just">
              <a:spcBef>
                <a:spcPts val="0"/>
              </a:spcBef>
              <a:buFont typeface="Wingdings" panose="05000000000000000000" pitchFamily="2" charset="2"/>
              <a:buChar char="§"/>
            </a:pPr>
            <a:r>
              <a:rPr lang="vi-VN" sz="2800" dirty="0" smtClean="0">
                <a:solidFill>
                  <a:srgbClr val="0000FF"/>
                </a:solidFill>
                <a:latin typeface="Calibri" panose="020F0502020204030204" pitchFamily="34" charset="0"/>
                <a:cs typeface="Calibri" panose="020F0502020204030204" pitchFamily="34" charset="0"/>
              </a:rPr>
              <a:t>Tuân </a:t>
            </a:r>
            <a:r>
              <a:rPr lang="vi-VN" sz="2800" dirty="0">
                <a:solidFill>
                  <a:srgbClr val="0000FF"/>
                </a:solidFill>
                <a:latin typeface="Calibri" panose="020F0502020204030204" pitchFamily="34" charset="0"/>
                <a:cs typeface="Calibri" panose="020F0502020204030204" pitchFamily="34" charset="0"/>
              </a:rPr>
              <a:t>thủ </a:t>
            </a:r>
            <a:r>
              <a:rPr lang="en-US" sz="2800" dirty="0" err="1" smtClean="0">
                <a:solidFill>
                  <a:srgbClr val="0000FF"/>
                </a:solidFill>
                <a:latin typeface="Calibri" panose="020F0502020204030204" pitchFamily="34" charset="0"/>
                <a:cs typeface="Calibri" panose="020F0502020204030204" pitchFamily="34" charset="0"/>
              </a:rPr>
              <a:t>nguyên</a:t>
            </a:r>
            <a:r>
              <a:rPr lang="en-US" sz="2800" dirty="0" smtClean="0">
                <a:solidFill>
                  <a:srgbClr val="0000FF"/>
                </a:solidFill>
                <a:latin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cs typeface="Calibri" panose="020F0502020204030204" pitchFamily="34" charset="0"/>
              </a:rPr>
              <a:t>tắc</a:t>
            </a:r>
            <a:r>
              <a:rPr lang="en-US" sz="2800" dirty="0" smtClean="0">
                <a:solidFill>
                  <a:srgbClr val="0000FF"/>
                </a:solidFill>
                <a:latin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cs typeface="Calibri" panose="020F0502020204030204" pitchFamily="34" charset="0"/>
              </a:rPr>
              <a:t>vô</a:t>
            </a:r>
            <a:r>
              <a:rPr lang="en-US" sz="2800" dirty="0" smtClean="0">
                <a:solidFill>
                  <a:srgbClr val="0000FF"/>
                </a:solidFill>
                <a:latin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cs typeface="Calibri" panose="020F0502020204030204" pitchFamily="34" charset="0"/>
              </a:rPr>
              <a:t>khuẩn</a:t>
            </a:r>
            <a:r>
              <a:rPr lang="en-US" sz="2800" dirty="0" smtClean="0">
                <a:solidFill>
                  <a:srgbClr val="0000FF"/>
                </a:solidFill>
                <a:latin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cs typeface="Calibri" panose="020F0502020204030204" pitchFamily="34" charset="0"/>
              </a:rPr>
              <a:t>khi</a:t>
            </a:r>
            <a:r>
              <a:rPr lang="en-US" sz="2800" dirty="0" smtClean="0">
                <a:solidFill>
                  <a:srgbClr val="0000FF"/>
                </a:solidFill>
                <a:latin typeface="Calibri" panose="020F0502020204030204" pitchFamily="34" charset="0"/>
                <a:cs typeface="Calibri" panose="020F0502020204030204" pitchFamily="34" charset="0"/>
              </a:rPr>
              <a:t> </a:t>
            </a:r>
            <a:r>
              <a:rPr lang="vi-VN" sz="2800" dirty="0" smtClean="0">
                <a:solidFill>
                  <a:srgbClr val="0000FF"/>
                </a:solidFill>
                <a:latin typeface="Calibri" panose="020F0502020204030204" pitchFamily="34" charset="0"/>
                <a:cs typeface="Calibri" panose="020F0502020204030204" pitchFamily="34" charset="0"/>
              </a:rPr>
              <a:t>thay băng.</a:t>
            </a:r>
            <a:endParaRPr lang="vi-VN" sz="2800" dirty="0">
              <a:solidFill>
                <a:srgbClr val="0000FF"/>
              </a:solidFill>
              <a:latin typeface="Calibri" panose="020F0502020204030204" pitchFamily="34" charset="0"/>
              <a:cs typeface="Calibri" panose="020F0502020204030204" pitchFamily="34" charset="0"/>
            </a:endParaRPr>
          </a:p>
          <a:p>
            <a:pPr marL="457200" indent="-457200" algn="just">
              <a:spcBef>
                <a:spcPts val="0"/>
              </a:spcBef>
              <a:buFont typeface="Wingdings" panose="05000000000000000000" pitchFamily="2" charset="2"/>
              <a:buChar char="§"/>
            </a:pPr>
            <a:r>
              <a:rPr lang="vi-VN" sz="2800" dirty="0">
                <a:solidFill>
                  <a:srgbClr val="0000FF"/>
                </a:solidFill>
                <a:latin typeface="Calibri" panose="020F0502020204030204" pitchFamily="34" charset="0"/>
                <a:cs typeface="Calibri" panose="020F0502020204030204" pitchFamily="34" charset="0"/>
              </a:rPr>
              <a:t>Mỗi </a:t>
            </a:r>
            <a:r>
              <a:rPr lang="en-US" sz="2800" dirty="0" smtClean="0">
                <a:solidFill>
                  <a:srgbClr val="0000FF"/>
                </a:solidFill>
                <a:latin typeface="Calibri" panose="020F0502020204030204" pitchFamily="34" charset="0"/>
                <a:cs typeface="Calibri" panose="020F0502020204030204" pitchFamily="34" charset="0"/>
              </a:rPr>
              <a:t>NB </a:t>
            </a:r>
            <a:r>
              <a:rPr lang="vi-VN" sz="2800" dirty="0" smtClean="0">
                <a:solidFill>
                  <a:srgbClr val="0000FF"/>
                </a:solidFill>
                <a:latin typeface="Calibri" panose="020F0502020204030204" pitchFamily="34" charset="0"/>
                <a:cs typeface="Calibri" panose="020F0502020204030204" pitchFamily="34" charset="0"/>
              </a:rPr>
              <a:t>phải </a:t>
            </a:r>
            <a:r>
              <a:rPr lang="vi-VN" sz="2800" dirty="0">
                <a:solidFill>
                  <a:srgbClr val="0000FF"/>
                </a:solidFill>
                <a:latin typeface="Calibri" panose="020F0502020204030204" pitchFamily="34" charset="0"/>
                <a:cs typeface="Calibri" panose="020F0502020204030204" pitchFamily="34" charset="0"/>
              </a:rPr>
              <a:t>có một </a:t>
            </a:r>
            <a:r>
              <a:rPr lang="vi-VN" sz="2800" dirty="0" smtClean="0">
                <a:solidFill>
                  <a:srgbClr val="0000FF"/>
                </a:solidFill>
                <a:latin typeface="Calibri" panose="020F0502020204030204" pitchFamily="34" charset="0"/>
                <a:cs typeface="Calibri" panose="020F0502020204030204" pitchFamily="34" charset="0"/>
              </a:rPr>
              <a:t>bộ</a:t>
            </a:r>
            <a:r>
              <a:rPr lang="en-US" sz="2800" dirty="0" smtClean="0">
                <a:solidFill>
                  <a:srgbClr val="0000FF"/>
                </a:solidFill>
                <a:latin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cs typeface="Calibri" panose="020F0502020204030204" pitchFamily="34" charset="0"/>
              </a:rPr>
              <a:t>dụng</a:t>
            </a:r>
            <a:r>
              <a:rPr lang="en-US" sz="2800" dirty="0" smtClean="0">
                <a:solidFill>
                  <a:srgbClr val="0000FF"/>
                </a:solidFill>
                <a:latin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cs typeface="Calibri" panose="020F0502020204030204" pitchFamily="34" charset="0"/>
              </a:rPr>
              <a:t>cụ</a:t>
            </a:r>
            <a:r>
              <a:rPr lang="vi-VN" sz="2800" dirty="0" smtClean="0">
                <a:solidFill>
                  <a:srgbClr val="0000FF"/>
                </a:solidFill>
                <a:latin typeface="Calibri" panose="020F0502020204030204" pitchFamily="34" charset="0"/>
                <a:cs typeface="Calibri" panose="020F0502020204030204" pitchFamily="34" charset="0"/>
              </a:rPr>
              <a:t> </a:t>
            </a:r>
            <a:r>
              <a:rPr lang="vi-VN" sz="2800" dirty="0">
                <a:solidFill>
                  <a:srgbClr val="0000FF"/>
                </a:solidFill>
                <a:latin typeface="Calibri" panose="020F0502020204030204" pitchFamily="34" charset="0"/>
                <a:cs typeface="Calibri" panose="020F0502020204030204" pitchFamily="34" charset="0"/>
              </a:rPr>
              <a:t>thay băng </a:t>
            </a:r>
            <a:r>
              <a:rPr lang="vi-VN" sz="2800" dirty="0" smtClean="0">
                <a:solidFill>
                  <a:srgbClr val="0000FF"/>
                </a:solidFill>
                <a:latin typeface="Calibri" panose="020F0502020204030204" pitchFamily="34" charset="0"/>
                <a:cs typeface="Calibri" panose="020F0502020204030204" pitchFamily="34" charset="0"/>
              </a:rPr>
              <a:t>riêng.</a:t>
            </a:r>
            <a:endParaRPr lang="vi-VN" sz="2800" dirty="0">
              <a:solidFill>
                <a:srgbClr val="0000FF"/>
              </a:solidFill>
              <a:latin typeface="Calibri" panose="020F0502020204030204" pitchFamily="34" charset="0"/>
              <a:cs typeface="Calibri" panose="020F0502020204030204" pitchFamily="34" charset="0"/>
            </a:endParaRPr>
          </a:p>
          <a:p>
            <a:pPr marL="457200" indent="-457200" algn="just">
              <a:spcBef>
                <a:spcPts val="0"/>
              </a:spcBef>
              <a:buFont typeface="Wingdings" panose="05000000000000000000" pitchFamily="2" charset="2"/>
              <a:buChar char="§"/>
            </a:pPr>
            <a:r>
              <a:rPr lang="vi-VN" sz="2800" dirty="0">
                <a:solidFill>
                  <a:srgbClr val="0000FF"/>
                </a:solidFill>
                <a:latin typeface="Calibri" panose="020F0502020204030204" pitchFamily="34" charset="0"/>
                <a:cs typeface="Calibri" panose="020F0502020204030204" pitchFamily="34" charset="0"/>
              </a:rPr>
              <a:t>Thao tác phải nhẹ nhàng, nhanh chóng, rút ngắn thời gian đau đớn cho </a:t>
            </a:r>
            <a:r>
              <a:rPr lang="en-US" sz="2800" dirty="0" smtClean="0">
                <a:solidFill>
                  <a:srgbClr val="0000FF"/>
                </a:solidFill>
                <a:latin typeface="Calibri" panose="020F0502020204030204" pitchFamily="34" charset="0"/>
                <a:cs typeface="Calibri" panose="020F0502020204030204" pitchFamily="34" charset="0"/>
              </a:rPr>
              <a:t>NB</a:t>
            </a:r>
            <a:r>
              <a:rPr lang="vi-VN" sz="2800" dirty="0" smtClean="0">
                <a:solidFill>
                  <a:srgbClr val="0000FF"/>
                </a:solidFill>
                <a:latin typeface="Calibri" panose="020F0502020204030204" pitchFamily="34" charset="0"/>
                <a:cs typeface="Calibri" panose="020F0502020204030204" pitchFamily="34" charset="0"/>
              </a:rPr>
              <a:t>.</a:t>
            </a:r>
            <a:endParaRPr lang="en-US" sz="2800" dirty="0" smtClean="0">
              <a:solidFill>
                <a:srgbClr val="0000FF"/>
              </a:solidFill>
              <a:latin typeface="Calibri" panose="020F0502020204030204" pitchFamily="34" charset="0"/>
              <a:cs typeface="Calibri" panose="020F0502020204030204" pitchFamily="34" charset="0"/>
            </a:endParaRPr>
          </a:p>
          <a:p>
            <a:pPr marL="457200" indent="-457200" algn="just">
              <a:spcBef>
                <a:spcPts val="0"/>
              </a:spcBef>
              <a:buFont typeface="Wingdings" panose="05000000000000000000" pitchFamily="2" charset="2"/>
              <a:buChar char="§"/>
            </a:pPr>
            <a:r>
              <a:rPr lang="vi-VN" sz="2800" dirty="0">
                <a:solidFill>
                  <a:srgbClr val="0000FF"/>
                </a:solidFill>
                <a:latin typeface="Calibri" panose="020F0502020204030204" pitchFamily="34" charset="0"/>
                <a:cs typeface="Calibri" panose="020F0502020204030204" pitchFamily="34" charset="0"/>
              </a:rPr>
              <a:t>Vết thương phải được che </a:t>
            </a:r>
            <a:r>
              <a:rPr lang="vi-VN" sz="2800" dirty="0" smtClean="0">
                <a:solidFill>
                  <a:srgbClr val="0000FF"/>
                </a:solidFill>
                <a:latin typeface="Calibri" panose="020F0502020204030204" pitchFamily="34" charset="0"/>
                <a:cs typeface="Calibri" panose="020F0502020204030204" pitchFamily="34" charset="0"/>
              </a:rPr>
              <a:t>kín</a:t>
            </a:r>
            <a:endParaRPr lang="en-US" sz="2800" dirty="0" smtClean="0">
              <a:solidFill>
                <a:srgbClr val="0000FF"/>
              </a:solidFill>
              <a:latin typeface="Calibri" panose="020F0502020204030204" pitchFamily="34" charset="0"/>
              <a:cs typeface="Calibri" panose="020F0502020204030204" pitchFamily="34" charset="0"/>
            </a:endParaRPr>
          </a:p>
          <a:p>
            <a:pPr marL="457200" indent="-457200" algn="just">
              <a:spcBef>
                <a:spcPts val="0"/>
              </a:spcBef>
              <a:buFont typeface="Wingdings" panose="05000000000000000000" pitchFamily="2" charset="2"/>
              <a:buChar char="§"/>
            </a:pPr>
            <a:r>
              <a:rPr lang="en-US" sz="2800" dirty="0" smtClean="0">
                <a:solidFill>
                  <a:srgbClr val="0000FF"/>
                </a:solidFill>
                <a:latin typeface="Calibri" panose="020F0502020204030204" pitchFamily="34" charset="0"/>
                <a:cs typeface="Calibri" panose="020F0502020204030204" pitchFamily="34" charset="0"/>
              </a:rPr>
              <a:t>G</a:t>
            </a:r>
            <a:r>
              <a:rPr lang="vi-VN" sz="2800" dirty="0" smtClean="0">
                <a:solidFill>
                  <a:srgbClr val="0000FF"/>
                </a:solidFill>
                <a:latin typeface="Calibri" panose="020F0502020204030204" pitchFamily="34" charset="0"/>
                <a:cs typeface="Calibri" panose="020F0502020204030204" pitchFamily="34" charset="0"/>
              </a:rPr>
              <a:t>ạc </a:t>
            </a:r>
            <a:r>
              <a:rPr lang="vi-VN" sz="2800" dirty="0">
                <a:solidFill>
                  <a:srgbClr val="0000FF"/>
                </a:solidFill>
                <a:latin typeface="Calibri" panose="020F0502020204030204" pitchFamily="34" charset="0"/>
                <a:cs typeface="Calibri" panose="020F0502020204030204" pitchFamily="34" charset="0"/>
              </a:rPr>
              <a:t>đủ thấm hút </a:t>
            </a:r>
            <a:r>
              <a:rPr lang="vi-VN" sz="2800" dirty="0" smtClean="0">
                <a:solidFill>
                  <a:srgbClr val="0000FF"/>
                </a:solidFill>
                <a:latin typeface="Calibri" panose="020F0502020204030204" pitchFamily="34" charset="0"/>
                <a:cs typeface="Calibri" panose="020F0502020204030204" pitchFamily="34" charset="0"/>
              </a:rPr>
              <a:t>dịch.</a:t>
            </a:r>
            <a:endParaRPr lang="vi-VN" sz="2800" dirty="0">
              <a:solidFill>
                <a:srgbClr val="0000FF"/>
              </a:solidFill>
              <a:latin typeface="Calibri" panose="020F0502020204030204" pitchFamily="34" charset="0"/>
              <a:cs typeface="Calibri" panose="020F0502020204030204" pitchFamily="34" charset="0"/>
            </a:endParaRPr>
          </a:p>
          <a:p>
            <a:pPr marL="457200" indent="-457200" algn="just">
              <a:spcBef>
                <a:spcPts val="0"/>
              </a:spcBef>
              <a:buFont typeface="Wingdings" panose="05000000000000000000" pitchFamily="2" charset="2"/>
              <a:buChar char="§"/>
            </a:pPr>
            <a:r>
              <a:rPr lang="vi-VN" sz="2800" dirty="0">
                <a:solidFill>
                  <a:srgbClr val="0000FF"/>
                </a:solidFill>
                <a:latin typeface="Calibri" panose="020F0502020204030204" pitchFamily="34" charset="0"/>
                <a:cs typeface="Calibri" panose="020F0502020204030204" pitchFamily="34" charset="0"/>
              </a:rPr>
              <a:t>Trên </a:t>
            </a:r>
            <a:r>
              <a:rPr lang="en-US" sz="2800" dirty="0" smtClean="0">
                <a:solidFill>
                  <a:srgbClr val="0000FF"/>
                </a:solidFill>
                <a:latin typeface="Calibri" panose="020F0502020204030204" pitchFamily="34" charset="0"/>
                <a:cs typeface="Calibri" panose="020F0502020204030204" pitchFamily="34" charset="0"/>
              </a:rPr>
              <a:t>NB </a:t>
            </a:r>
            <a:r>
              <a:rPr lang="vi-VN" sz="2800" dirty="0" smtClean="0">
                <a:solidFill>
                  <a:srgbClr val="0000FF"/>
                </a:solidFill>
                <a:latin typeface="Calibri" panose="020F0502020204030204" pitchFamily="34" charset="0"/>
                <a:cs typeface="Calibri" panose="020F0502020204030204" pitchFamily="34" charset="0"/>
              </a:rPr>
              <a:t>có </a:t>
            </a:r>
            <a:r>
              <a:rPr lang="vi-VN" sz="2800" dirty="0">
                <a:solidFill>
                  <a:srgbClr val="0000FF"/>
                </a:solidFill>
                <a:latin typeface="Calibri" panose="020F0502020204030204" pitchFamily="34" charset="0"/>
                <a:cs typeface="Calibri" panose="020F0502020204030204" pitchFamily="34" charset="0"/>
              </a:rPr>
              <a:t>nhiều </a:t>
            </a:r>
            <a:r>
              <a:rPr lang="en-US" sz="2800" dirty="0" smtClean="0">
                <a:solidFill>
                  <a:srgbClr val="0000FF"/>
                </a:solidFill>
                <a:latin typeface="Calibri" panose="020F0502020204030204" pitchFamily="34" charset="0"/>
                <a:cs typeface="Calibri" panose="020F0502020204030204" pitchFamily="34" charset="0"/>
              </a:rPr>
              <a:t>VT: </a:t>
            </a:r>
            <a:r>
              <a:rPr lang="en-US" sz="2800" dirty="0" err="1" smtClean="0">
                <a:solidFill>
                  <a:srgbClr val="0000FF"/>
                </a:solidFill>
                <a:latin typeface="Calibri" panose="020F0502020204030204" pitchFamily="34" charset="0"/>
                <a:cs typeface="Calibri" panose="020F0502020204030204" pitchFamily="34" charset="0"/>
              </a:rPr>
              <a:t>thay</a:t>
            </a:r>
            <a:r>
              <a:rPr lang="en-US" sz="2800" dirty="0" smtClean="0">
                <a:solidFill>
                  <a:srgbClr val="0000FF"/>
                </a:solidFill>
                <a:latin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cs typeface="Calibri" panose="020F0502020204030204" pitchFamily="34" charset="0"/>
              </a:rPr>
              <a:t>băng</a:t>
            </a:r>
            <a:r>
              <a:rPr lang="vi-VN" sz="2800" dirty="0" smtClean="0">
                <a:solidFill>
                  <a:srgbClr val="0000FF"/>
                </a:solidFill>
                <a:latin typeface="Calibri" panose="020F0502020204030204" pitchFamily="34" charset="0"/>
                <a:cs typeface="Calibri" panose="020F0502020204030204" pitchFamily="34" charset="0"/>
              </a:rPr>
              <a:t> </a:t>
            </a:r>
            <a:r>
              <a:rPr lang="en-US" sz="2800" dirty="0" smtClean="0">
                <a:solidFill>
                  <a:srgbClr val="0000FF"/>
                </a:solidFill>
                <a:latin typeface="Calibri" panose="020F0502020204030204" pitchFamily="34" charset="0"/>
                <a:cs typeface="Calibri" panose="020F0502020204030204" pitchFamily="34" charset="0"/>
              </a:rPr>
              <a:t>VT </a:t>
            </a:r>
            <a:r>
              <a:rPr lang="vi-VN" sz="2800" dirty="0" smtClean="0">
                <a:solidFill>
                  <a:srgbClr val="0000FF"/>
                </a:solidFill>
                <a:latin typeface="Calibri" panose="020F0502020204030204" pitchFamily="34" charset="0"/>
                <a:cs typeface="Calibri" panose="020F0502020204030204" pitchFamily="34" charset="0"/>
              </a:rPr>
              <a:t>sạch </a:t>
            </a:r>
            <a:r>
              <a:rPr lang="vi-VN" sz="2800" dirty="0">
                <a:solidFill>
                  <a:srgbClr val="0000FF"/>
                </a:solidFill>
                <a:latin typeface="Calibri" panose="020F0502020204030204" pitchFamily="34" charset="0"/>
                <a:cs typeface="Calibri" panose="020F0502020204030204" pitchFamily="34" charset="0"/>
              </a:rPr>
              <a:t>trước, </a:t>
            </a:r>
            <a:r>
              <a:rPr lang="en-US" sz="2800" dirty="0" smtClean="0">
                <a:solidFill>
                  <a:srgbClr val="0000FF"/>
                </a:solidFill>
                <a:latin typeface="Calibri" panose="020F0502020204030204" pitchFamily="34" charset="0"/>
                <a:cs typeface="Calibri" panose="020F0502020204030204" pitchFamily="34" charset="0"/>
              </a:rPr>
              <a:t>VT </a:t>
            </a:r>
            <a:r>
              <a:rPr lang="vi-VN" sz="2800" dirty="0" smtClean="0">
                <a:solidFill>
                  <a:srgbClr val="0000FF"/>
                </a:solidFill>
                <a:latin typeface="Calibri" panose="020F0502020204030204" pitchFamily="34" charset="0"/>
                <a:cs typeface="Calibri" panose="020F0502020204030204" pitchFamily="34" charset="0"/>
              </a:rPr>
              <a:t>nhiễm </a:t>
            </a:r>
            <a:r>
              <a:rPr lang="vi-VN" sz="2800" dirty="0">
                <a:solidFill>
                  <a:srgbClr val="0000FF"/>
                </a:solidFill>
                <a:latin typeface="Calibri" panose="020F0502020204030204" pitchFamily="34" charset="0"/>
                <a:cs typeface="Calibri" panose="020F0502020204030204" pitchFamily="34" charset="0"/>
              </a:rPr>
              <a:t>khuẩn </a:t>
            </a:r>
            <a:r>
              <a:rPr lang="vi-VN" sz="2800" dirty="0" smtClean="0">
                <a:solidFill>
                  <a:srgbClr val="0000FF"/>
                </a:solidFill>
                <a:latin typeface="Calibri" panose="020F0502020204030204" pitchFamily="34" charset="0"/>
                <a:cs typeface="Calibri" panose="020F0502020204030204" pitchFamily="34" charset="0"/>
              </a:rPr>
              <a:t>sau.</a:t>
            </a:r>
            <a:endParaRPr lang="vi-VN" sz="2800" dirty="0">
              <a:solidFill>
                <a:srgbClr val="0000FF"/>
              </a:solidFill>
              <a:latin typeface="Calibri" panose="020F0502020204030204" pitchFamily="34" charset="0"/>
              <a:cs typeface="Calibri" panose="020F0502020204030204" pitchFamily="34" charset="0"/>
            </a:endParaRPr>
          </a:p>
          <a:p>
            <a:pPr marL="457200" indent="-457200" algn="just">
              <a:spcBef>
                <a:spcPts val="0"/>
              </a:spcBef>
              <a:buFont typeface="Wingdings" panose="05000000000000000000" pitchFamily="2" charset="2"/>
              <a:buChar char="§"/>
            </a:pPr>
            <a:r>
              <a:rPr lang="en-US" sz="2800" dirty="0" smtClean="0">
                <a:solidFill>
                  <a:srgbClr val="0000FF"/>
                </a:solidFill>
                <a:latin typeface="Calibri" panose="020F0502020204030204" pitchFamily="34" charset="0"/>
                <a:cs typeface="Calibri" panose="020F0502020204030204" pitchFamily="34" charset="0"/>
              </a:rPr>
              <a:t>VT </a:t>
            </a:r>
            <a:r>
              <a:rPr lang="vi-VN" sz="2800" dirty="0" smtClean="0">
                <a:solidFill>
                  <a:srgbClr val="0000FF"/>
                </a:solidFill>
                <a:latin typeface="Calibri" panose="020F0502020204030204" pitchFamily="34" charset="0"/>
                <a:cs typeface="Calibri" panose="020F0502020204030204" pitchFamily="34" charset="0"/>
              </a:rPr>
              <a:t>có </a:t>
            </a:r>
            <a:r>
              <a:rPr lang="vi-VN" sz="2800" dirty="0">
                <a:solidFill>
                  <a:srgbClr val="0000FF"/>
                </a:solidFill>
                <a:latin typeface="Calibri" panose="020F0502020204030204" pitchFamily="34" charset="0"/>
                <a:cs typeface="Calibri" panose="020F0502020204030204" pitchFamily="34" charset="0"/>
              </a:rPr>
              <a:t>mủ hoặc bất thường: Báo </a:t>
            </a:r>
            <a:r>
              <a:rPr lang="en-US" sz="2800" dirty="0" smtClean="0">
                <a:solidFill>
                  <a:srgbClr val="0000FF"/>
                </a:solidFill>
                <a:latin typeface="Calibri" panose="020F0502020204030204" pitchFamily="34" charset="0"/>
                <a:cs typeface="Calibri" panose="020F0502020204030204" pitchFamily="34" charset="0"/>
              </a:rPr>
              <a:t>BS </a:t>
            </a:r>
            <a:r>
              <a:rPr lang="vi-VN" sz="2800" dirty="0" smtClean="0">
                <a:solidFill>
                  <a:srgbClr val="0000FF"/>
                </a:solidFill>
                <a:latin typeface="Calibri" panose="020F0502020204030204" pitchFamily="34" charset="0"/>
                <a:cs typeface="Calibri" panose="020F0502020204030204" pitchFamily="34" charset="0"/>
              </a:rPr>
              <a:t>điều </a:t>
            </a:r>
            <a:r>
              <a:rPr lang="vi-VN" sz="2800" dirty="0">
                <a:solidFill>
                  <a:srgbClr val="0000FF"/>
                </a:solidFill>
                <a:latin typeface="Calibri" panose="020F0502020204030204" pitchFamily="34" charset="0"/>
                <a:cs typeface="Calibri" panose="020F0502020204030204" pitchFamily="34" charset="0"/>
              </a:rPr>
              <a:t>trị, </a:t>
            </a:r>
            <a:r>
              <a:rPr lang="en-US" sz="2800" dirty="0" smtClean="0">
                <a:solidFill>
                  <a:srgbClr val="0000FF"/>
                </a:solidFill>
                <a:latin typeface="Calibri" panose="020F0502020204030204" pitchFamily="34" charset="0"/>
                <a:cs typeface="Calibri" panose="020F0502020204030204" pitchFamily="34" charset="0"/>
              </a:rPr>
              <a:t>CS </a:t>
            </a:r>
            <a:r>
              <a:rPr lang="vi-VN" sz="2800" dirty="0" smtClean="0">
                <a:solidFill>
                  <a:srgbClr val="0000FF"/>
                </a:solidFill>
                <a:latin typeface="Calibri" panose="020F0502020204030204" pitchFamily="34" charset="0"/>
                <a:cs typeface="Calibri" panose="020F0502020204030204" pitchFamily="34" charset="0"/>
              </a:rPr>
              <a:t>theo </a:t>
            </a:r>
            <a:r>
              <a:rPr lang="vi-VN" sz="2800" dirty="0">
                <a:solidFill>
                  <a:srgbClr val="0000FF"/>
                </a:solidFill>
                <a:latin typeface="Calibri" panose="020F0502020204030204" pitchFamily="34" charset="0"/>
                <a:cs typeface="Calibri" panose="020F0502020204030204" pitchFamily="34" charset="0"/>
              </a:rPr>
              <a:t>y lệnh. </a:t>
            </a:r>
          </a:p>
          <a:p>
            <a:pPr marL="457200" indent="-457200" algn="just">
              <a:spcBef>
                <a:spcPts val="0"/>
              </a:spcBef>
              <a:buFont typeface="Wingdings" panose="05000000000000000000" pitchFamily="2" charset="2"/>
              <a:buChar char="§"/>
            </a:pPr>
            <a:endParaRPr lang="vi-VN" sz="2800" dirty="0">
              <a:solidFill>
                <a:srgbClr val="0000FF"/>
              </a:solidFill>
              <a:latin typeface="Calibri" panose="020F0502020204030204" pitchFamily="34" charset="0"/>
              <a:cs typeface="Calibri" panose="020F0502020204030204"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75772528"/>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Autofit/>
          </a:bodyPr>
          <a:lstStyle/>
          <a:p>
            <a:r>
              <a:rPr lang="en-US" sz="2300" b="1" dirty="0" smtClean="0">
                <a:solidFill>
                  <a:schemeClr val="bg1"/>
                </a:solidFill>
                <a:latin typeface="Arial" panose="020B0604020202020204" pitchFamily="34" charset="0"/>
                <a:ea typeface="Tahoma" pitchFamily="34" charset="0"/>
                <a:cs typeface="Arial" panose="020B0604020202020204" pitchFamily="34" charset="0"/>
              </a:rPr>
              <a:t>9. THỰC HIỆN KỸ THUẬT</a:t>
            </a:r>
            <a:br>
              <a:rPr lang="en-US" sz="2300" b="1" dirty="0" smtClean="0">
                <a:solidFill>
                  <a:schemeClr val="bg1"/>
                </a:solidFill>
                <a:latin typeface="Arial" panose="020B0604020202020204" pitchFamily="34" charset="0"/>
                <a:ea typeface="Tahoma" pitchFamily="34" charset="0"/>
                <a:cs typeface="Arial" panose="020B0604020202020204" pitchFamily="34" charset="0"/>
              </a:rPr>
            </a:br>
            <a:r>
              <a:rPr lang="en-US" sz="2000" b="1" dirty="0" smtClean="0">
                <a:solidFill>
                  <a:schemeClr val="bg1"/>
                </a:solidFill>
                <a:latin typeface="Arial" panose="020B0604020202020204" pitchFamily="34" charset="0"/>
                <a:ea typeface="Tahoma" pitchFamily="34" charset="0"/>
                <a:cs typeface="Arial" panose="020B0604020202020204" pitchFamily="34" charset="0"/>
              </a:rPr>
              <a:t>TÌNH HUỐNG LÂM SÀNG</a:t>
            </a:r>
            <a:endParaRPr lang="en-US" sz="2000" b="1" dirty="0">
              <a:solidFill>
                <a:schemeClr val="bg1"/>
              </a:solidFill>
              <a:latin typeface="Arial" panose="020B0604020202020204" pitchFamily="34" charset="0"/>
              <a:ea typeface="Tahoma" pitchFamily="34" charset="0"/>
              <a:cs typeface="Arial" panose="020B0604020202020204" pitchFamily="34" charset="0"/>
            </a:endParaRPr>
          </a:p>
        </p:txBody>
      </p:sp>
      <p:pic>
        <p:nvPicPr>
          <p:cNvPr id="1026" name="Picture 2" descr="C:\Users\VN-Pro\Desktop\Quy chuan Logo Cao Dang y Bach Mai_nho.jpg"/>
          <p:cNvPicPr>
            <a:picLocks noChangeAspect="1" noChangeArrowheads="1"/>
          </p:cNvPicPr>
          <p:nvPr/>
        </p:nvPicPr>
        <p:blipFill>
          <a:blip r:embed="rId3" cstate="print"/>
          <a:srcRect/>
          <a:stretch>
            <a:fillRect/>
          </a:stretch>
        </p:blipFill>
        <p:spPr bwMode="auto">
          <a:xfrm>
            <a:off x="8153400" y="0"/>
            <a:ext cx="762000" cy="7429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4" cstate="print"/>
          <a:srcRect/>
          <a:stretch>
            <a:fillRect/>
          </a:stretch>
        </p:blipFill>
        <p:spPr bwMode="auto">
          <a:xfrm>
            <a:off x="147638" y="0"/>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742950"/>
            <a:ext cx="9144000" cy="4343400"/>
          </a:xfrm>
        </p:spPr>
        <p:txBody>
          <a:bodyPr>
            <a:normAutofit fontScale="55000" lnSpcReduction="20000"/>
          </a:bodyPr>
          <a:lstStyle/>
          <a:p>
            <a:pPr algn="just">
              <a:lnSpc>
                <a:spcPct val="120000"/>
              </a:lnSpc>
              <a:spcBef>
                <a:spcPts val="0"/>
              </a:spcBef>
            </a:pPr>
            <a:r>
              <a:rPr lang="en-US" sz="3600" dirty="0" err="1">
                <a:solidFill>
                  <a:srgbClr val="0000FF"/>
                </a:solidFill>
                <a:latin typeface="Arial" panose="020B0604020202020204" pitchFamily="34" charset="0"/>
                <a:cs typeface="Arial" panose="020B0604020202020204" pitchFamily="34" charset="0"/>
              </a:rPr>
              <a:t>Người</a:t>
            </a:r>
            <a:r>
              <a:rPr lang="en-US" sz="3600" dirty="0">
                <a:solidFill>
                  <a:srgbClr val="0000FF"/>
                </a:solidFill>
                <a:latin typeface="Arial" panose="020B0604020202020204" pitchFamily="34" charset="0"/>
                <a:cs typeface="Arial" panose="020B0604020202020204" pitchFamily="34" charset="0"/>
              </a:rPr>
              <a:t> </a:t>
            </a:r>
            <a:r>
              <a:rPr lang="en-US" sz="3600" dirty="0" err="1">
                <a:solidFill>
                  <a:srgbClr val="0000FF"/>
                </a:solidFill>
                <a:latin typeface="Arial" panose="020B0604020202020204" pitchFamily="34" charset="0"/>
                <a:cs typeface="Arial" panose="020B0604020202020204" pitchFamily="34" charset="0"/>
              </a:rPr>
              <a:t>bệnh</a:t>
            </a:r>
            <a:r>
              <a:rPr lang="en-US" sz="3600" dirty="0">
                <a:solidFill>
                  <a:srgbClr val="0000FF"/>
                </a:solidFill>
                <a:latin typeface="Arial" panose="020B0604020202020204" pitchFamily="34" charset="0"/>
                <a:cs typeface="Arial" panose="020B0604020202020204" pitchFamily="34" charset="0"/>
              </a:rPr>
              <a:t>:</a:t>
            </a:r>
            <a:r>
              <a:rPr lang="vi-VN" sz="3600" dirty="0">
                <a:solidFill>
                  <a:srgbClr val="0000FF"/>
                </a:solidFill>
                <a:latin typeface="Arial" panose="020B0604020202020204" pitchFamily="34" charset="0"/>
                <a:cs typeface="Arial" panose="020B0604020202020204" pitchFamily="34" charset="0"/>
              </a:rPr>
              <a:t> T</a:t>
            </a:r>
            <a:r>
              <a:rPr lang="en-US" sz="3600" dirty="0">
                <a:solidFill>
                  <a:srgbClr val="0000FF"/>
                </a:solidFill>
                <a:latin typeface="Arial" panose="020B0604020202020204" pitchFamily="34" charset="0"/>
                <a:cs typeface="Arial" panose="020B0604020202020204" pitchFamily="34" charset="0"/>
              </a:rPr>
              <a:t>RẦN BÌNH TR </a:t>
            </a:r>
            <a:r>
              <a:rPr lang="en-US" sz="3600" dirty="0" smtClean="0">
                <a:solidFill>
                  <a:srgbClr val="0000FF"/>
                </a:solidFill>
                <a:latin typeface="Arial" panose="020B0604020202020204" pitchFamily="34" charset="0"/>
                <a:cs typeface="Arial" panose="020B0604020202020204" pitchFamily="34" charset="0"/>
              </a:rPr>
              <a:t>                             </a:t>
            </a:r>
            <a:r>
              <a:rPr lang="vi-VN" sz="3600" dirty="0" smtClean="0">
                <a:solidFill>
                  <a:srgbClr val="0000FF"/>
                </a:solidFill>
                <a:latin typeface="Arial" panose="020B0604020202020204" pitchFamily="34" charset="0"/>
                <a:cs typeface="Arial" panose="020B0604020202020204" pitchFamily="34" charset="0"/>
              </a:rPr>
              <a:t> </a:t>
            </a:r>
            <a:r>
              <a:rPr lang="vi-VN" sz="3600" dirty="0">
                <a:solidFill>
                  <a:srgbClr val="0000FF"/>
                </a:solidFill>
                <a:latin typeface="Arial" panose="020B0604020202020204" pitchFamily="34" charset="0"/>
                <a:cs typeface="Arial" panose="020B0604020202020204" pitchFamily="34" charset="0"/>
              </a:rPr>
              <a:t>Sinh năm 1954; </a:t>
            </a:r>
            <a:endParaRPr lang="en-US" sz="3600" dirty="0">
              <a:solidFill>
                <a:srgbClr val="0000FF"/>
              </a:solidFill>
              <a:latin typeface="Arial" panose="020B0604020202020204" pitchFamily="34" charset="0"/>
              <a:cs typeface="Arial" panose="020B0604020202020204" pitchFamily="34" charset="0"/>
            </a:endParaRPr>
          </a:p>
          <a:p>
            <a:pPr algn="just">
              <a:lnSpc>
                <a:spcPct val="120000"/>
              </a:lnSpc>
              <a:spcBef>
                <a:spcPts val="0"/>
              </a:spcBef>
            </a:pPr>
            <a:r>
              <a:rPr lang="vi-VN" sz="3600" dirty="0">
                <a:solidFill>
                  <a:srgbClr val="0000FF"/>
                </a:solidFill>
                <a:latin typeface="Arial" panose="020B0604020202020204" pitchFamily="34" charset="0"/>
                <a:cs typeface="Arial" panose="020B0604020202020204" pitchFamily="34" charset="0"/>
              </a:rPr>
              <a:t>Giường số 76</a:t>
            </a:r>
            <a:r>
              <a:rPr lang="en-US" sz="3600" dirty="0">
                <a:solidFill>
                  <a:srgbClr val="0000FF"/>
                </a:solidFill>
                <a:latin typeface="Arial" panose="020B0604020202020204" pitchFamily="34" charset="0"/>
                <a:cs typeface="Arial" panose="020B0604020202020204" pitchFamily="34" charset="0"/>
              </a:rPr>
              <a:t>;           P</a:t>
            </a:r>
            <a:r>
              <a:rPr lang="vi-VN" sz="3600" dirty="0">
                <a:solidFill>
                  <a:srgbClr val="0000FF"/>
                </a:solidFill>
                <a:latin typeface="Arial" panose="020B0604020202020204" pitchFamily="34" charset="0"/>
                <a:cs typeface="Arial" panose="020B0604020202020204" pitchFamily="34" charset="0"/>
              </a:rPr>
              <a:t>hòng</a:t>
            </a:r>
            <a:r>
              <a:rPr lang="en-US" sz="3600" dirty="0">
                <a:solidFill>
                  <a:srgbClr val="0000FF"/>
                </a:solidFill>
                <a:latin typeface="Arial" panose="020B0604020202020204" pitchFamily="34" charset="0"/>
                <a:cs typeface="Arial" panose="020B0604020202020204" pitchFamily="34" charset="0"/>
              </a:rPr>
              <a:t>:</a:t>
            </a:r>
            <a:r>
              <a:rPr lang="vi-VN" sz="3600" dirty="0">
                <a:solidFill>
                  <a:srgbClr val="0000FF"/>
                </a:solidFill>
                <a:latin typeface="Arial" panose="020B0604020202020204" pitchFamily="34" charset="0"/>
                <a:cs typeface="Arial" panose="020B0604020202020204" pitchFamily="34" charset="0"/>
              </a:rPr>
              <a:t> 304</a:t>
            </a:r>
            <a:r>
              <a:rPr lang="en-US" sz="3600" dirty="0">
                <a:solidFill>
                  <a:srgbClr val="0000FF"/>
                </a:solidFill>
                <a:latin typeface="Arial" panose="020B0604020202020204" pitchFamily="34" charset="0"/>
                <a:cs typeface="Arial" panose="020B0604020202020204" pitchFamily="34" charset="0"/>
              </a:rPr>
              <a:t>; </a:t>
            </a:r>
            <a:r>
              <a:rPr lang="vi-VN" sz="3600" dirty="0">
                <a:solidFill>
                  <a:srgbClr val="0000FF"/>
                </a:solidFill>
                <a:latin typeface="Arial" panose="020B0604020202020204" pitchFamily="34" charset="0"/>
                <a:cs typeface="Arial" panose="020B0604020202020204" pitchFamily="34" charset="0"/>
              </a:rPr>
              <a:t> </a:t>
            </a:r>
            <a:r>
              <a:rPr lang="vi-VN" sz="3600" dirty="0" smtClean="0">
                <a:solidFill>
                  <a:srgbClr val="0000FF"/>
                </a:solidFill>
                <a:latin typeface="Arial" panose="020B0604020202020204" pitchFamily="34" charset="0"/>
                <a:cs typeface="Arial" panose="020B0604020202020204" pitchFamily="34" charset="0"/>
              </a:rPr>
              <a:t>Khoa</a:t>
            </a:r>
            <a:r>
              <a:rPr lang="en-US" sz="3600" dirty="0" smtClean="0">
                <a:solidFill>
                  <a:srgbClr val="0000FF"/>
                </a:solidFill>
                <a:latin typeface="Arial" panose="020B0604020202020204" pitchFamily="34" charset="0"/>
                <a:cs typeface="Arial" panose="020B0604020202020204" pitchFamily="34" charset="0"/>
              </a:rPr>
              <a:t>:</a:t>
            </a:r>
            <a:r>
              <a:rPr lang="vi-VN" sz="3600" dirty="0" smtClean="0">
                <a:solidFill>
                  <a:srgbClr val="0000FF"/>
                </a:solidFill>
                <a:latin typeface="Arial" panose="020B0604020202020204" pitchFamily="34" charset="0"/>
                <a:cs typeface="Arial" panose="020B0604020202020204" pitchFamily="34" charset="0"/>
              </a:rPr>
              <a:t> </a:t>
            </a:r>
            <a:r>
              <a:rPr lang="en-US" sz="3600" dirty="0">
                <a:solidFill>
                  <a:srgbClr val="0000FF"/>
                </a:solidFill>
                <a:latin typeface="Arial" panose="020B0604020202020204" pitchFamily="34" charset="0"/>
                <a:cs typeface="Arial" panose="020B0604020202020204" pitchFamily="34" charset="0"/>
              </a:rPr>
              <a:t>N</a:t>
            </a:r>
            <a:r>
              <a:rPr lang="vi-VN" sz="3600" dirty="0" smtClean="0">
                <a:solidFill>
                  <a:srgbClr val="0000FF"/>
                </a:solidFill>
                <a:latin typeface="Arial" panose="020B0604020202020204" pitchFamily="34" charset="0"/>
                <a:cs typeface="Arial" panose="020B0604020202020204" pitchFamily="34" charset="0"/>
              </a:rPr>
              <a:t>goại </a:t>
            </a:r>
            <a:r>
              <a:rPr lang="vi-VN" sz="3600" dirty="0">
                <a:solidFill>
                  <a:srgbClr val="0000FF"/>
                </a:solidFill>
                <a:latin typeface="Arial" panose="020B0604020202020204" pitchFamily="34" charset="0"/>
                <a:cs typeface="Arial" panose="020B0604020202020204" pitchFamily="34" charset="0"/>
              </a:rPr>
              <a:t>tổng hợp. </a:t>
            </a:r>
            <a:endParaRPr lang="en-US" sz="3600" dirty="0">
              <a:solidFill>
                <a:srgbClr val="0000FF"/>
              </a:solidFill>
              <a:latin typeface="Arial" panose="020B0604020202020204" pitchFamily="34" charset="0"/>
              <a:cs typeface="Arial" panose="020B0604020202020204" pitchFamily="34" charset="0"/>
            </a:endParaRPr>
          </a:p>
          <a:p>
            <a:pPr algn="just">
              <a:lnSpc>
                <a:spcPct val="120000"/>
              </a:lnSpc>
              <a:spcBef>
                <a:spcPts val="0"/>
              </a:spcBef>
            </a:pPr>
            <a:r>
              <a:rPr lang="vi-VN" sz="3600" dirty="0">
                <a:solidFill>
                  <a:srgbClr val="0000FF"/>
                </a:solidFill>
                <a:latin typeface="Arial" panose="020B0604020202020204" pitchFamily="34" charset="0"/>
                <a:cs typeface="Arial" panose="020B0604020202020204" pitchFamily="34" charset="0"/>
              </a:rPr>
              <a:t>Chẩn đoán: </a:t>
            </a:r>
            <a:r>
              <a:rPr lang="en-US" sz="3600" dirty="0">
                <a:solidFill>
                  <a:srgbClr val="0000FF"/>
                </a:solidFill>
                <a:latin typeface="Arial" panose="020B0604020202020204" pitchFamily="34" charset="0"/>
                <a:cs typeface="Arial" panose="020B0604020202020204" pitchFamily="34" charset="0"/>
              </a:rPr>
              <a:t>Sau </a:t>
            </a:r>
            <a:r>
              <a:rPr lang="en-US" sz="3600" dirty="0" err="1">
                <a:solidFill>
                  <a:srgbClr val="0000FF"/>
                </a:solidFill>
                <a:latin typeface="Arial" panose="020B0604020202020204" pitchFamily="34" charset="0"/>
                <a:cs typeface="Arial" panose="020B0604020202020204" pitchFamily="34" charset="0"/>
              </a:rPr>
              <a:t>mổ</a:t>
            </a:r>
            <a:r>
              <a:rPr lang="en-US" sz="3600" dirty="0">
                <a:solidFill>
                  <a:srgbClr val="0000FF"/>
                </a:solidFill>
                <a:latin typeface="Arial" panose="020B0604020202020204" pitchFamily="34" charset="0"/>
                <a:cs typeface="Arial" panose="020B0604020202020204" pitchFamily="34" charset="0"/>
              </a:rPr>
              <a:t> </a:t>
            </a:r>
            <a:r>
              <a:rPr lang="en-US" sz="3600" dirty="0" err="1">
                <a:solidFill>
                  <a:srgbClr val="0000FF"/>
                </a:solidFill>
                <a:latin typeface="Arial" panose="020B0604020202020204" pitchFamily="34" charset="0"/>
                <a:cs typeface="Arial" panose="020B0604020202020204" pitchFamily="34" charset="0"/>
              </a:rPr>
              <a:t>cắt</a:t>
            </a:r>
            <a:r>
              <a:rPr lang="en-US" sz="3600" dirty="0">
                <a:solidFill>
                  <a:srgbClr val="0000FF"/>
                </a:solidFill>
                <a:latin typeface="Arial" panose="020B0604020202020204" pitchFamily="34" charset="0"/>
                <a:cs typeface="Arial" panose="020B0604020202020204" pitchFamily="34" charset="0"/>
              </a:rPr>
              <a:t> u</a:t>
            </a:r>
            <a:r>
              <a:rPr lang="vi-VN" sz="3600" dirty="0">
                <a:solidFill>
                  <a:srgbClr val="0000FF"/>
                </a:solidFill>
                <a:latin typeface="Arial" panose="020B0604020202020204" pitchFamily="34" charset="0"/>
                <a:cs typeface="Arial" panose="020B0604020202020204" pitchFamily="34" charset="0"/>
              </a:rPr>
              <a:t> đầu tụy</a:t>
            </a:r>
          </a:p>
          <a:p>
            <a:pPr algn="just">
              <a:lnSpc>
                <a:spcPct val="120000"/>
              </a:lnSpc>
              <a:spcBef>
                <a:spcPts val="0"/>
              </a:spcBef>
            </a:pPr>
            <a:r>
              <a:rPr lang="vi-VN" sz="3600" dirty="0">
                <a:solidFill>
                  <a:srgbClr val="0000FF"/>
                </a:solidFill>
                <a:latin typeface="Arial" panose="020B0604020202020204" pitchFamily="34" charset="0"/>
                <a:cs typeface="Arial" panose="020B0604020202020204" pitchFamily="34" charset="0"/>
              </a:rPr>
              <a:t>Hiện tại: NB tỉnh, tiếp xúc tốt, sau mổ ngày thứ 3</a:t>
            </a:r>
            <a:r>
              <a:rPr lang="en-US" sz="3600" dirty="0">
                <a:solidFill>
                  <a:srgbClr val="0000FF"/>
                </a:solidFill>
                <a:latin typeface="Arial" panose="020B0604020202020204" pitchFamily="34" charset="0"/>
                <a:cs typeface="Arial" panose="020B0604020202020204" pitchFamily="34" charset="0"/>
              </a:rPr>
              <a:t>, n</a:t>
            </a:r>
            <a:r>
              <a:rPr lang="vi-VN" sz="3600" dirty="0">
                <a:solidFill>
                  <a:srgbClr val="0000FF"/>
                </a:solidFill>
                <a:latin typeface="Arial" panose="020B0604020202020204" pitchFamily="34" charset="0"/>
                <a:cs typeface="Arial" panose="020B0604020202020204" pitchFamily="34" charset="0"/>
              </a:rPr>
              <a:t>gười bệnh </a:t>
            </a:r>
            <a:r>
              <a:rPr lang="en-US" sz="3600" dirty="0" err="1" smtClean="0">
                <a:solidFill>
                  <a:srgbClr val="0000FF"/>
                </a:solidFill>
                <a:latin typeface="Arial" panose="020B0604020202020204" pitchFamily="34" charset="0"/>
                <a:cs typeface="Arial" panose="020B0604020202020204" pitchFamily="34" charset="0"/>
              </a:rPr>
              <a:t>đã</a:t>
            </a:r>
            <a:r>
              <a:rPr lang="vi-VN" sz="3600" dirty="0" smtClean="0">
                <a:solidFill>
                  <a:srgbClr val="0000FF"/>
                </a:solidFill>
                <a:latin typeface="Arial" panose="020B0604020202020204" pitchFamily="34" charset="0"/>
                <a:cs typeface="Arial" panose="020B0604020202020204" pitchFamily="34" charset="0"/>
              </a:rPr>
              <a:t> </a:t>
            </a:r>
            <a:r>
              <a:rPr lang="vi-VN" sz="3600" dirty="0">
                <a:solidFill>
                  <a:srgbClr val="0000FF"/>
                </a:solidFill>
                <a:latin typeface="Arial" panose="020B0604020202020204" pitchFamily="34" charset="0"/>
                <a:cs typeface="Arial" panose="020B0604020202020204" pitchFamily="34" charset="0"/>
              </a:rPr>
              <a:t>trung tiện, </a:t>
            </a:r>
            <a:r>
              <a:rPr lang="en-US" sz="3600" dirty="0" err="1">
                <a:solidFill>
                  <a:srgbClr val="0000FF"/>
                </a:solidFill>
                <a:latin typeface="Arial" panose="020B0604020202020204" pitchFamily="34" charset="0"/>
                <a:cs typeface="Arial" panose="020B0604020202020204" pitchFamily="34" charset="0"/>
              </a:rPr>
              <a:t>có</a:t>
            </a:r>
            <a:r>
              <a:rPr lang="en-US" sz="3600" dirty="0">
                <a:solidFill>
                  <a:srgbClr val="0000FF"/>
                </a:solidFill>
                <a:latin typeface="Arial" panose="020B0604020202020204" pitchFamily="34" charset="0"/>
                <a:cs typeface="Arial" panose="020B0604020202020204" pitchFamily="34" charset="0"/>
              </a:rPr>
              <a:t> </a:t>
            </a:r>
            <a:r>
              <a:rPr lang="en-US" sz="3600" dirty="0" err="1">
                <a:solidFill>
                  <a:srgbClr val="0000FF"/>
                </a:solidFill>
                <a:latin typeface="Arial" panose="020B0604020202020204" pitchFamily="34" charset="0"/>
                <a:cs typeface="Arial" panose="020B0604020202020204" pitchFamily="34" charset="0"/>
              </a:rPr>
              <a:t>vết</a:t>
            </a:r>
            <a:r>
              <a:rPr lang="en-US" sz="3600" dirty="0">
                <a:solidFill>
                  <a:srgbClr val="0000FF"/>
                </a:solidFill>
                <a:latin typeface="Arial" panose="020B0604020202020204" pitchFamily="34" charset="0"/>
                <a:cs typeface="Arial" panose="020B0604020202020204" pitchFamily="34" charset="0"/>
              </a:rPr>
              <a:t> </a:t>
            </a:r>
            <a:r>
              <a:rPr lang="en-US" sz="3600" dirty="0" err="1">
                <a:solidFill>
                  <a:srgbClr val="0000FF"/>
                </a:solidFill>
                <a:latin typeface="Arial" panose="020B0604020202020204" pitchFamily="34" charset="0"/>
                <a:cs typeface="Arial" panose="020B0604020202020204" pitchFamily="34" charset="0"/>
              </a:rPr>
              <a:t>mổ</a:t>
            </a:r>
            <a:r>
              <a:rPr lang="en-US" sz="3600" dirty="0">
                <a:solidFill>
                  <a:srgbClr val="0000FF"/>
                </a:solidFill>
                <a:latin typeface="Arial" panose="020B0604020202020204" pitchFamily="34" charset="0"/>
                <a:cs typeface="Arial" panose="020B0604020202020204" pitchFamily="34" charset="0"/>
              </a:rPr>
              <a:t> </a:t>
            </a:r>
            <a:r>
              <a:rPr lang="en-US" sz="3600" dirty="0" err="1">
                <a:solidFill>
                  <a:srgbClr val="0000FF"/>
                </a:solidFill>
                <a:latin typeface="Arial" panose="020B0604020202020204" pitchFamily="34" charset="0"/>
                <a:cs typeface="Arial" panose="020B0604020202020204" pitchFamily="34" charset="0"/>
              </a:rPr>
              <a:t>đường</a:t>
            </a:r>
            <a:r>
              <a:rPr lang="en-US" sz="3600" dirty="0">
                <a:solidFill>
                  <a:srgbClr val="0000FF"/>
                </a:solidFill>
                <a:latin typeface="Arial" panose="020B0604020202020204" pitchFamily="34" charset="0"/>
                <a:cs typeface="Arial" panose="020B0604020202020204" pitchFamily="34" charset="0"/>
              </a:rPr>
              <a:t> </a:t>
            </a:r>
            <a:r>
              <a:rPr lang="en-US" sz="3600" dirty="0" err="1">
                <a:solidFill>
                  <a:srgbClr val="0000FF"/>
                </a:solidFill>
                <a:latin typeface="Arial" panose="020B0604020202020204" pitchFamily="34" charset="0"/>
                <a:cs typeface="Arial" panose="020B0604020202020204" pitchFamily="34" charset="0"/>
              </a:rPr>
              <a:t>trắng</a:t>
            </a:r>
            <a:r>
              <a:rPr lang="en-US" sz="3600" dirty="0">
                <a:solidFill>
                  <a:srgbClr val="0000FF"/>
                </a:solidFill>
                <a:latin typeface="Arial" panose="020B0604020202020204" pitchFamily="34" charset="0"/>
                <a:cs typeface="Arial" panose="020B0604020202020204" pitchFamily="34" charset="0"/>
              </a:rPr>
              <a:t> </a:t>
            </a:r>
            <a:r>
              <a:rPr lang="en-US" sz="3600" dirty="0" err="1">
                <a:solidFill>
                  <a:srgbClr val="0000FF"/>
                </a:solidFill>
                <a:latin typeface="Arial" panose="020B0604020202020204" pitchFamily="34" charset="0"/>
                <a:cs typeface="Arial" panose="020B0604020202020204" pitchFamily="34" charset="0"/>
              </a:rPr>
              <a:t>giữa</a:t>
            </a:r>
            <a:r>
              <a:rPr lang="en-US" sz="3600" dirty="0">
                <a:solidFill>
                  <a:srgbClr val="0000FF"/>
                </a:solidFill>
                <a:latin typeface="Arial" panose="020B0604020202020204" pitchFamily="34" charset="0"/>
                <a:cs typeface="Arial" panose="020B0604020202020204" pitchFamily="34" charset="0"/>
              </a:rPr>
              <a:t>, </a:t>
            </a:r>
            <a:r>
              <a:rPr lang="vi-VN" sz="3600" dirty="0">
                <a:solidFill>
                  <a:srgbClr val="0000FF"/>
                </a:solidFill>
                <a:latin typeface="Arial" panose="020B0604020202020204" pitchFamily="34" charset="0"/>
                <a:cs typeface="Arial" panose="020B0604020202020204" pitchFamily="34" charset="0"/>
              </a:rPr>
              <a:t>đau vết mổ</a:t>
            </a:r>
            <a:r>
              <a:rPr lang="en-US" sz="3600" dirty="0">
                <a:solidFill>
                  <a:srgbClr val="0000FF"/>
                </a:solidFill>
                <a:latin typeface="Arial" panose="020B0604020202020204" pitchFamily="34" charset="0"/>
                <a:cs typeface="Arial" panose="020B0604020202020204" pitchFamily="34" charset="0"/>
              </a:rPr>
              <a:t>, </a:t>
            </a:r>
            <a:r>
              <a:rPr lang="en-US" sz="3600" dirty="0" err="1">
                <a:solidFill>
                  <a:srgbClr val="0000FF"/>
                </a:solidFill>
                <a:latin typeface="Arial" panose="020B0604020202020204" pitchFamily="34" charset="0"/>
                <a:cs typeface="Arial" panose="020B0604020202020204" pitchFamily="34" charset="0"/>
              </a:rPr>
              <a:t>băng</a:t>
            </a:r>
            <a:r>
              <a:rPr lang="en-US" sz="3600" dirty="0">
                <a:solidFill>
                  <a:srgbClr val="0000FF"/>
                </a:solidFill>
                <a:latin typeface="Arial" panose="020B0604020202020204" pitchFamily="34" charset="0"/>
                <a:cs typeface="Arial" panose="020B0604020202020204" pitchFamily="34" charset="0"/>
              </a:rPr>
              <a:t> </a:t>
            </a:r>
            <a:r>
              <a:rPr lang="en-US" sz="3600" dirty="0" err="1">
                <a:solidFill>
                  <a:srgbClr val="0000FF"/>
                </a:solidFill>
                <a:latin typeface="Arial" panose="020B0604020202020204" pitchFamily="34" charset="0"/>
                <a:cs typeface="Arial" panose="020B0604020202020204" pitchFamily="34" charset="0"/>
              </a:rPr>
              <a:t>vết</a:t>
            </a:r>
            <a:r>
              <a:rPr lang="en-US" sz="3600" dirty="0">
                <a:solidFill>
                  <a:srgbClr val="0000FF"/>
                </a:solidFill>
                <a:latin typeface="Arial" panose="020B0604020202020204" pitchFamily="34" charset="0"/>
                <a:cs typeface="Arial" panose="020B0604020202020204" pitchFamily="34" charset="0"/>
              </a:rPr>
              <a:t> </a:t>
            </a:r>
            <a:r>
              <a:rPr lang="en-US" sz="3600" dirty="0" err="1">
                <a:solidFill>
                  <a:srgbClr val="0000FF"/>
                </a:solidFill>
                <a:latin typeface="Arial" panose="020B0604020202020204" pitchFamily="34" charset="0"/>
                <a:cs typeface="Arial" panose="020B0604020202020204" pitchFamily="34" charset="0"/>
              </a:rPr>
              <a:t>mổ</a:t>
            </a:r>
            <a:r>
              <a:rPr lang="en-US" sz="3600" dirty="0">
                <a:solidFill>
                  <a:srgbClr val="0000FF"/>
                </a:solidFill>
                <a:latin typeface="Arial" panose="020B0604020202020204" pitchFamily="34" charset="0"/>
                <a:cs typeface="Arial" panose="020B0604020202020204" pitchFamily="34" charset="0"/>
              </a:rPr>
              <a:t> </a:t>
            </a:r>
            <a:r>
              <a:rPr lang="en-US" sz="3600" dirty="0" err="1">
                <a:solidFill>
                  <a:srgbClr val="0000FF"/>
                </a:solidFill>
                <a:latin typeface="Arial" panose="020B0604020202020204" pitchFamily="34" charset="0"/>
                <a:cs typeface="Arial" panose="020B0604020202020204" pitchFamily="34" charset="0"/>
              </a:rPr>
              <a:t>không</a:t>
            </a:r>
            <a:r>
              <a:rPr lang="en-US" sz="3600" dirty="0">
                <a:solidFill>
                  <a:srgbClr val="0000FF"/>
                </a:solidFill>
                <a:latin typeface="Arial" panose="020B0604020202020204" pitchFamily="34" charset="0"/>
                <a:cs typeface="Arial" panose="020B0604020202020204" pitchFamily="34" charset="0"/>
              </a:rPr>
              <a:t> </a:t>
            </a:r>
            <a:r>
              <a:rPr lang="en-US" sz="3600" dirty="0" err="1">
                <a:solidFill>
                  <a:srgbClr val="0000FF"/>
                </a:solidFill>
                <a:latin typeface="Arial" panose="020B0604020202020204" pitchFamily="34" charset="0"/>
                <a:cs typeface="Arial" panose="020B0604020202020204" pitchFamily="34" charset="0"/>
              </a:rPr>
              <a:t>thấm</a:t>
            </a:r>
            <a:r>
              <a:rPr lang="en-US" sz="3600" dirty="0">
                <a:solidFill>
                  <a:srgbClr val="0000FF"/>
                </a:solidFill>
                <a:latin typeface="Arial" panose="020B0604020202020204" pitchFamily="34" charset="0"/>
                <a:cs typeface="Arial" panose="020B0604020202020204" pitchFamily="34" charset="0"/>
              </a:rPr>
              <a:t> </a:t>
            </a:r>
            <a:r>
              <a:rPr lang="en-US" sz="3600" dirty="0" err="1">
                <a:solidFill>
                  <a:srgbClr val="0000FF"/>
                </a:solidFill>
                <a:latin typeface="Arial" panose="020B0604020202020204" pitchFamily="34" charset="0"/>
                <a:cs typeface="Arial" panose="020B0604020202020204" pitchFamily="34" charset="0"/>
              </a:rPr>
              <a:t>dịch</a:t>
            </a:r>
            <a:endParaRPr lang="vi-VN" sz="3600" dirty="0">
              <a:solidFill>
                <a:srgbClr val="0000FF"/>
              </a:solidFill>
              <a:latin typeface="Arial" panose="020B0604020202020204" pitchFamily="34" charset="0"/>
              <a:cs typeface="Arial" panose="020B0604020202020204" pitchFamily="34" charset="0"/>
            </a:endParaRPr>
          </a:p>
          <a:p>
            <a:pPr algn="just">
              <a:lnSpc>
                <a:spcPct val="120000"/>
              </a:lnSpc>
              <a:spcBef>
                <a:spcPts val="0"/>
              </a:spcBef>
            </a:pPr>
            <a:r>
              <a:rPr lang="vi-VN" sz="3600" dirty="0">
                <a:solidFill>
                  <a:srgbClr val="FF0000"/>
                </a:solidFill>
                <a:latin typeface="Arial" panose="020B0604020202020204" pitchFamily="34" charset="0"/>
                <a:cs typeface="Arial" panose="020B0604020202020204" pitchFamily="34" charset="0"/>
              </a:rPr>
              <a:t>Y lệnh: </a:t>
            </a:r>
            <a:r>
              <a:rPr lang="vi-VN" sz="3600" dirty="0">
                <a:solidFill>
                  <a:srgbClr val="0000FF"/>
                </a:solidFill>
                <a:latin typeface="Arial" panose="020B0604020202020204" pitchFamily="34" charset="0"/>
                <a:cs typeface="Arial" panose="020B0604020202020204" pitchFamily="34" charset="0"/>
              </a:rPr>
              <a:t>Thay băng vết thương. </a:t>
            </a:r>
          </a:p>
          <a:p>
            <a:pPr algn="just"/>
            <a:r>
              <a:rPr lang="vi-VN" sz="3600" dirty="0">
                <a:solidFill>
                  <a:srgbClr val="0000FF"/>
                </a:solidFill>
                <a:latin typeface="Arial" panose="020B0604020202020204" pitchFamily="34" charset="0"/>
                <a:cs typeface="Arial" panose="020B0604020202020204" pitchFamily="34" charset="0"/>
              </a:rPr>
              <a:t>Yêu cầu:</a:t>
            </a:r>
          </a:p>
          <a:p>
            <a:pPr marL="514350" indent="-514350" algn="just">
              <a:buFont typeface="+mj-lt"/>
              <a:buAutoNum type="arabicPeriod"/>
            </a:pPr>
            <a:r>
              <a:rPr lang="vi-VN" sz="3600" dirty="0">
                <a:solidFill>
                  <a:srgbClr val="FF0000"/>
                </a:solidFill>
                <a:latin typeface="Arial" panose="020B0604020202020204" pitchFamily="34" charset="0"/>
                <a:cs typeface="Arial" panose="020B0604020202020204" pitchFamily="34" charset="0"/>
              </a:rPr>
              <a:t>Hãy chuẩn bị người bệnh để thực hiện kỹ thuật chăm sóc vết thương.</a:t>
            </a:r>
          </a:p>
          <a:p>
            <a:pPr marL="514350" indent="-514350" algn="just">
              <a:buFont typeface="+mj-lt"/>
              <a:buAutoNum type="arabicPeriod"/>
            </a:pPr>
            <a:r>
              <a:rPr lang="vi-VN" sz="3600" dirty="0">
                <a:solidFill>
                  <a:srgbClr val="FF0000"/>
                </a:solidFill>
                <a:latin typeface="Arial" panose="020B0604020202020204" pitchFamily="34" charset="0"/>
                <a:cs typeface="Arial" panose="020B0604020202020204" pitchFamily="34" charset="0"/>
              </a:rPr>
              <a:t>Hãy chuẩn bị điều dưỡng, dụng cụ phù hợp để thực hiện kĩ thuật thay băng vết thương cho người bệnh Tr?</a:t>
            </a:r>
          </a:p>
          <a:p>
            <a:pPr marL="514350" indent="-514350" algn="just">
              <a:buFont typeface="+mj-lt"/>
              <a:buAutoNum type="arabicPeriod"/>
            </a:pPr>
            <a:r>
              <a:rPr lang="vi-VN" sz="3600" dirty="0">
                <a:solidFill>
                  <a:srgbClr val="FF0000"/>
                </a:solidFill>
                <a:latin typeface="Arial" panose="020B0604020202020204" pitchFamily="34" charset="0"/>
                <a:cs typeface="Arial" panose="020B0604020202020204" pitchFamily="34" charset="0"/>
              </a:rPr>
              <a:t>Tiến hành kĩ thuật thay băng vết thương cho người bệnh Tr theo quy trình kỹ thuật?</a:t>
            </a:r>
          </a:p>
          <a:p>
            <a:pPr lvl="0" algn="just"/>
            <a:endParaRPr lang="en-US" dirty="0">
              <a:solidFill>
                <a:srgbClr val="FF0000"/>
              </a:solidFill>
            </a:endParaRPr>
          </a:p>
          <a:p>
            <a:pPr algn="just"/>
            <a:endParaRPr lang="en-US" dirty="0">
              <a:solidFill>
                <a:schemeClr val="tx1"/>
              </a:solidFill>
              <a:latin typeface="Times New Roman" pitchFamily="18" charset="0"/>
              <a:ea typeface="Tahoma" pitchFamily="34" charset="0"/>
              <a:cs typeface="Times New Roman" pitchFamily="18"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801390825"/>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Autofit/>
          </a:bodyPr>
          <a:lstStyle/>
          <a:p>
            <a:r>
              <a:rPr lang="en-US" sz="2300" b="1" dirty="0" smtClean="0">
                <a:solidFill>
                  <a:schemeClr val="bg1"/>
                </a:solidFill>
                <a:latin typeface="Arial" panose="020B0604020202020204" pitchFamily="34" charset="0"/>
                <a:ea typeface="Tahoma" pitchFamily="34" charset="0"/>
                <a:cs typeface="Arial" panose="020B0604020202020204" pitchFamily="34" charset="0"/>
              </a:rPr>
              <a:t>9. THỰC HIỆN KỸ THUẬT</a:t>
            </a:r>
            <a:br>
              <a:rPr lang="en-US" sz="2300" b="1" dirty="0" smtClean="0">
                <a:solidFill>
                  <a:schemeClr val="bg1"/>
                </a:solidFill>
                <a:latin typeface="Arial" panose="020B0604020202020204" pitchFamily="34" charset="0"/>
                <a:ea typeface="Tahoma" pitchFamily="34" charset="0"/>
                <a:cs typeface="Arial" panose="020B0604020202020204" pitchFamily="34" charset="0"/>
              </a:rPr>
            </a:br>
            <a:r>
              <a:rPr lang="en-US" sz="2000" b="1" dirty="0" smtClean="0">
                <a:solidFill>
                  <a:schemeClr val="bg1"/>
                </a:solidFill>
                <a:latin typeface="Arial" panose="020B0604020202020204" pitchFamily="34" charset="0"/>
                <a:ea typeface="Tahoma" pitchFamily="34" charset="0"/>
                <a:cs typeface="Arial" panose="020B0604020202020204" pitchFamily="34" charset="0"/>
              </a:rPr>
              <a:t>TÌNH HUỐNG LÂM SÀNG</a:t>
            </a:r>
            <a:endParaRPr lang="en-US" sz="2000" b="1" dirty="0">
              <a:solidFill>
                <a:schemeClr val="bg1"/>
              </a:solidFill>
              <a:latin typeface="Arial" panose="020B0604020202020204" pitchFamily="34" charset="0"/>
              <a:ea typeface="Tahoma" pitchFamily="34" charset="0"/>
              <a:cs typeface="Arial" panose="020B0604020202020204" pitchFamily="34" charset="0"/>
            </a:endParaRPr>
          </a:p>
        </p:txBody>
      </p:sp>
      <p:pic>
        <p:nvPicPr>
          <p:cNvPr id="1026" name="Picture 2" descr="C:\Users\VN-Pro\Desktop\Quy chuan Logo Cao Dang y Bach Mai_nho.jpg"/>
          <p:cNvPicPr>
            <a:picLocks noChangeAspect="1" noChangeArrowheads="1"/>
          </p:cNvPicPr>
          <p:nvPr/>
        </p:nvPicPr>
        <p:blipFill>
          <a:blip r:embed="rId3" cstate="print"/>
          <a:srcRect/>
          <a:stretch>
            <a:fillRect/>
          </a:stretch>
        </p:blipFill>
        <p:spPr bwMode="auto">
          <a:xfrm>
            <a:off x="8153400" y="0"/>
            <a:ext cx="762000" cy="7429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4" cstate="print"/>
          <a:srcRect/>
          <a:stretch>
            <a:fillRect/>
          </a:stretch>
        </p:blipFill>
        <p:spPr bwMode="auto">
          <a:xfrm>
            <a:off x="147638" y="0"/>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742950"/>
            <a:ext cx="9144000" cy="4343400"/>
          </a:xfrm>
        </p:spPr>
        <p:txBody>
          <a:bodyPr>
            <a:normAutofit/>
          </a:bodyPr>
          <a:lstStyle/>
          <a:p>
            <a:pPr algn="just">
              <a:lnSpc>
                <a:spcPct val="120000"/>
              </a:lnSpc>
              <a:spcBef>
                <a:spcPts val="0"/>
              </a:spcBef>
            </a:pPr>
            <a:r>
              <a:rPr lang="en-US" sz="2000" dirty="0" err="1">
                <a:solidFill>
                  <a:srgbClr val="0000FF"/>
                </a:solidFill>
                <a:latin typeface="Arial" panose="020B0604020202020204" pitchFamily="34" charset="0"/>
                <a:cs typeface="Arial" panose="020B0604020202020204" pitchFamily="34" charset="0"/>
              </a:rPr>
              <a:t>Người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bệnh</a:t>
            </a:r>
            <a:r>
              <a:rPr lang="en-US" sz="2000" dirty="0">
                <a:solidFill>
                  <a:srgbClr val="0000FF"/>
                </a:solidFill>
                <a:latin typeface="Arial" panose="020B0604020202020204" pitchFamily="34" charset="0"/>
                <a:cs typeface="Arial" panose="020B0604020202020204" pitchFamily="34" charset="0"/>
              </a:rPr>
              <a:t>:</a:t>
            </a:r>
            <a:r>
              <a:rPr lang="vi-VN" sz="2000" dirty="0">
                <a:solidFill>
                  <a:srgbClr val="0000FF"/>
                </a:solidFill>
                <a:latin typeface="Arial" panose="020B0604020202020204" pitchFamily="34" charset="0"/>
                <a:cs typeface="Arial" panose="020B0604020202020204" pitchFamily="34" charset="0"/>
              </a:rPr>
              <a:t> T</a:t>
            </a:r>
            <a:r>
              <a:rPr lang="en-US" sz="2000" dirty="0">
                <a:solidFill>
                  <a:srgbClr val="0000FF"/>
                </a:solidFill>
                <a:latin typeface="Arial" panose="020B0604020202020204" pitchFamily="34" charset="0"/>
                <a:cs typeface="Arial" panose="020B0604020202020204" pitchFamily="34" charset="0"/>
              </a:rPr>
              <a:t>RẦN BÌNH TR </a:t>
            </a:r>
            <a:r>
              <a:rPr lang="en-US" sz="2000" dirty="0" smtClean="0">
                <a:solidFill>
                  <a:srgbClr val="0000FF"/>
                </a:solidFill>
                <a:latin typeface="Arial" panose="020B0604020202020204" pitchFamily="34" charset="0"/>
                <a:cs typeface="Arial" panose="020B0604020202020204" pitchFamily="34" charset="0"/>
              </a:rPr>
              <a:t>                             </a:t>
            </a:r>
            <a:r>
              <a:rPr lang="vi-VN" sz="2000" dirty="0" smtClean="0">
                <a:solidFill>
                  <a:srgbClr val="0000FF"/>
                </a:solidFill>
                <a:latin typeface="Arial" panose="020B0604020202020204" pitchFamily="34" charset="0"/>
                <a:cs typeface="Arial" panose="020B0604020202020204" pitchFamily="34" charset="0"/>
              </a:rPr>
              <a:t> </a:t>
            </a:r>
            <a:r>
              <a:rPr lang="vi-VN" sz="2000" dirty="0">
                <a:solidFill>
                  <a:srgbClr val="0000FF"/>
                </a:solidFill>
                <a:latin typeface="Arial" panose="020B0604020202020204" pitchFamily="34" charset="0"/>
                <a:cs typeface="Arial" panose="020B0604020202020204" pitchFamily="34" charset="0"/>
              </a:rPr>
              <a:t>Sinh năm 1954; </a:t>
            </a:r>
            <a:endParaRPr lang="en-US" sz="2000" dirty="0">
              <a:solidFill>
                <a:srgbClr val="0000FF"/>
              </a:solidFill>
              <a:latin typeface="Arial" panose="020B0604020202020204" pitchFamily="34" charset="0"/>
              <a:cs typeface="Arial" panose="020B0604020202020204" pitchFamily="34" charset="0"/>
            </a:endParaRPr>
          </a:p>
          <a:p>
            <a:pPr algn="just">
              <a:lnSpc>
                <a:spcPct val="120000"/>
              </a:lnSpc>
              <a:spcBef>
                <a:spcPts val="0"/>
              </a:spcBef>
            </a:pPr>
            <a:r>
              <a:rPr lang="vi-VN" sz="2000" dirty="0">
                <a:solidFill>
                  <a:srgbClr val="0000FF"/>
                </a:solidFill>
                <a:latin typeface="Arial" panose="020B0604020202020204" pitchFamily="34" charset="0"/>
                <a:cs typeface="Arial" panose="020B0604020202020204" pitchFamily="34" charset="0"/>
              </a:rPr>
              <a:t>Giường số 76</a:t>
            </a:r>
            <a:r>
              <a:rPr lang="en-US" sz="2000" dirty="0">
                <a:solidFill>
                  <a:srgbClr val="0000FF"/>
                </a:solidFill>
                <a:latin typeface="Arial" panose="020B0604020202020204" pitchFamily="34" charset="0"/>
                <a:cs typeface="Arial" panose="020B0604020202020204" pitchFamily="34" charset="0"/>
              </a:rPr>
              <a:t>;           P</a:t>
            </a:r>
            <a:r>
              <a:rPr lang="vi-VN" sz="2000" dirty="0">
                <a:solidFill>
                  <a:srgbClr val="0000FF"/>
                </a:solidFill>
                <a:latin typeface="Arial" panose="020B0604020202020204" pitchFamily="34" charset="0"/>
                <a:cs typeface="Arial" panose="020B0604020202020204" pitchFamily="34" charset="0"/>
              </a:rPr>
              <a:t>hòng</a:t>
            </a:r>
            <a:r>
              <a:rPr lang="en-US" sz="2000" dirty="0">
                <a:solidFill>
                  <a:srgbClr val="0000FF"/>
                </a:solidFill>
                <a:latin typeface="Arial" panose="020B0604020202020204" pitchFamily="34" charset="0"/>
                <a:cs typeface="Arial" panose="020B0604020202020204" pitchFamily="34" charset="0"/>
              </a:rPr>
              <a:t>:</a:t>
            </a:r>
            <a:r>
              <a:rPr lang="vi-VN" sz="2000" dirty="0">
                <a:solidFill>
                  <a:srgbClr val="0000FF"/>
                </a:solidFill>
                <a:latin typeface="Arial" panose="020B0604020202020204" pitchFamily="34" charset="0"/>
                <a:cs typeface="Arial" panose="020B0604020202020204" pitchFamily="34" charset="0"/>
              </a:rPr>
              <a:t> 304</a:t>
            </a:r>
            <a:r>
              <a:rPr lang="en-US" sz="2000" dirty="0">
                <a:solidFill>
                  <a:srgbClr val="0000FF"/>
                </a:solidFill>
                <a:latin typeface="Arial" panose="020B0604020202020204" pitchFamily="34" charset="0"/>
                <a:cs typeface="Arial" panose="020B0604020202020204" pitchFamily="34" charset="0"/>
              </a:rPr>
              <a:t>; </a:t>
            </a:r>
            <a:r>
              <a:rPr lang="vi-VN" sz="2000" dirty="0">
                <a:solidFill>
                  <a:srgbClr val="0000FF"/>
                </a:solidFill>
                <a:latin typeface="Arial" panose="020B0604020202020204" pitchFamily="34" charset="0"/>
                <a:cs typeface="Arial" panose="020B0604020202020204" pitchFamily="34" charset="0"/>
              </a:rPr>
              <a:t> </a:t>
            </a:r>
            <a:r>
              <a:rPr lang="vi-VN" sz="2000" dirty="0" smtClean="0">
                <a:solidFill>
                  <a:srgbClr val="0000FF"/>
                </a:solidFill>
                <a:latin typeface="Arial" panose="020B0604020202020204" pitchFamily="34" charset="0"/>
                <a:cs typeface="Arial" panose="020B0604020202020204" pitchFamily="34" charset="0"/>
              </a:rPr>
              <a:t>Khoa</a:t>
            </a:r>
            <a:r>
              <a:rPr lang="en-US" sz="2000" dirty="0" smtClean="0">
                <a:solidFill>
                  <a:srgbClr val="0000FF"/>
                </a:solidFill>
                <a:latin typeface="Arial" panose="020B0604020202020204" pitchFamily="34" charset="0"/>
                <a:cs typeface="Arial" panose="020B0604020202020204" pitchFamily="34" charset="0"/>
              </a:rPr>
              <a:t>:</a:t>
            </a:r>
            <a:r>
              <a:rPr lang="vi-VN" sz="2000" dirty="0" smtClean="0">
                <a:solidFill>
                  <a:srgbClr val="0000FF"/>
                </a:solidFill>
                <a:latin typeface="Arial" panose="020B0604020202020204" pitchFamily="34" charset="0"/>
                <a:cs typeface="Arial" panose="020B0604020202020204" pitchFamily="34" charset="0"/>
              </a:rPr>
              <a:t> </a:t>
            </a:r>
            <a:r>
              <a:rPr lang="en-US" sz="2000" dirty="0">
                <a:solidFill>
                  <a:srgbClr val="0000FF"/>
                </a:solidFill>
                <a:latin typeface="Arial" panose="020B0604020202020204" pitchFamily="34" charset="0"/>
                <a:cs typeface="Arial" panose="020B0604020202020204" pitchFamily="34" charset="0"/>
              </a:rPr>
              <a:t>N</a:t>
            </a:r>
            <a:r>
              <a:rPr lang="vi-VN" sz="2000" dirty="0" smtClean="0">
                <a:solidFill>
                  <a:srgbClr val="0000FF"/>
                </a:solidFill>
                <a:latin typeface="Arial" panose="020B0604020202020204" pitchFamily="34" charset="0"/>
                <a:cs typeface="Arial" panose="020B0604020202020204" pitchFamily="34" charset="0"/>
              </a:rPr>
              <a:t>goại </a:t>
            </a:r>
            <a:r>
              <a:rPr lang="vi-VN" sz="2000" dirty="0">
                <a:solidFill>
                  <a:srgbClr val="0000FF"/>
                </a:solidFill>
                <a:latin typeface="Arial" panose="020B0604020202020204" pitchFamily="34" charset="0"/>
                <a:cs typeface="Arial" panose="020B0604020202020204" pitchFamily="34" charset="0"/>
              </a:rPr>
              <a:t>tổng hợp. </a:t>
            </a:r>
            <a:endParaRPr lang="en-US" sz="2000" dirty="0">
              <a:solidFill>
                <a:srgbClr val="0000FF"/>
              </a:solidFill>
              <a:latin typeface="Arial" panose="020B0604020202020204" pitchFamily="34" charset="0"/>
              <a:cs typeface="Arial" panose="020B0604020202020204" pitchFamily="34" charset="0"/>
            </a:endParaRPr>
          </a:p>
          <a:p>
            <a:pPr algn="just">
              <a:lnSpc>
                <a:spcPct val="120000"/>
              </a:lnSpc>
              <a:spcBef>
                <a:spcPts val="0"/>
              </a:spcBef>
            </a:pPr>
            <a:r>
              <a:rPr lang="vi-VN" sz="2000" dirty="0">
                <a:solidFill>
                  <a:srgbClr val="0000FF"/>
                </a:solidFill>
                <a:latin typeface="Arial" panose="020B0604020202020204" pitchFamily="34" charset="0"/>
                <a:cs typeface="Arial" panose="020B0604020202020204" pitchFamily="34" charset="0"/>
              </a:rPr>
              <a:t>Chẩn đoán: </a:t>
            </a:r>
            <a:r>
              <a:rPr lang="en-US" sz="2000" dirty="0">
                <a:solidFill>
                  <a:srgbClr val="0000FF"/>
                </a:solidFill>
                <a:latin typeface="Arial" panose="020B0604020202020204" pitchFamily="34" charset="0"/>
                <a:cs typeface="Arial" panose="020B0604020202020204" pitchFamily="34" charset="0"/>
              </a:rPr>
              <a:t>Sau </a:t>
            </a:r>
            <a:r>
              <a:rPr lang="en-US" sz="2000" dirty="0" err="1">
                <a:solidFill>
                  <a:srgbClr val="0000FF"/>
                </a:solidFill>
                <a:latin typeface="Arial" panose="020B0604020202020204" pitchFamily="34" charset="0"/>
                <a:cs typeface="Arial" panose="020B0604020202020204" pitchFamily="34" charset="0"/>
              </a:rPr>
              <a:t>mổ</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cắt</a:t>
            </a:r>
            <a:r>
              <a:rPr lang="en-US" sz="2000" dirty="0">
                <a:solidFill>
                  <a:srgbClr val="0000FF"/>
                </a:solidFill>
                <a:latin typeface="Arial" panose="020B0604020202020204" pitchFamily="34" charset="0"/>
                <a:cs typeface="Arial" panose="020B0604020202020204" pitchFamily="34" charset="0"/>
              </a:rPr>
              <a:t> u</a:t>
            </a:r>
            <a:r>
              <a:rPr lang="vi-VN" sz="2000" dirty="0">
                <a:solidFill>
                  <a:srgbClr val="0000FF"/>
                </a:solidFill>
                <a:latin typeface="Arial" panose="020B0604020202020204" pitchFamily="34" charset="0"/>
                <a:cs typeface="Arial" panose="020B0604020202020204" pitchFamily="34" charset="0"/>
              </a:rPr>
              <a:t> đầu tụy</a:t>
            </a:r>
          </a:p>
          <a:p>
            <a:pPr algn="just">
              <a:lnSpc>
                <a:spcPct val="120000"/>
              </a:lnSpc>
              <a:spcBef>
                <a:spcPts val="0"/>
              </a:spcBef>
            </a:pPr>
            <a:r>
              <a:rPr lang="vi-VN" sz="2000" dirty="0">
                <a:solidFill>
                  <a:srgbClr val="0000FF"/>
                </a:solidFill>
                <a:latin typeface="Arial" panose="020B0604020202020204" pitchFamily="34" charset="0"/>
                <a:cs typeface="Arial" panose="020B0604020202020204" pitchFamily="34" charset="0"/>
              </a:rPr>
              <a:t>Hiện tại: NB tỉnh, tiếp xúc tốt, sau mổ ngày thứ 3</a:t>
            </a:r>
            <a:r>
              <a:rPr lang="en-US" sz="2000" dirty="0">
                <a:solidFill>
                  <a:srgbClr val="0000FF"/>
                </a:solidFill>
                <a:latin typeface="Arial" panose="020B0604020202020204" pitchFamily="34" charset="0"/>
                <a:cs typeface="Arial" panose="020B0604020202020204" pitchFamily="34" charset="0"/>
              </a:rPr>
              <a:t>, n</a:t>
            </a:r>
            <a:r>
              <a:rPr lang="vi-VN" sz="2000" dirty="0">
                <a:solidFill>
                  <a:srgbClr val="0000FF"/>
                </a:solidFill>
                <a:latin typeface="Arial" panose="020B0604020202020204" pitchFamily="34" charset="0"/>
                <a:cs typeface="Arial" panose="020B0604020202020204" pitchFamily="34" charset="0"/>
              </a:rPr>
              <a:t>gười bệnh </a:t>
            </a:r>
            <a:r>
              <a:rPr lang="en-US" sz="2000" dirty="0" err="1" smtClean="0">
                <a:solidFill>
                  <a:srgbClr val="0000FF"/>
                </a:solidFill>
                <a:latin typeface="Arial" panose="020B0604020202020204" pitchFamily="34" charset="0"/>
                <a:cs typeface="Arial" panose="020B0604020202020204" pitchFamily="34" charset="0"/>
              </a:rPr>
              <a:t>đã</a:t>
            </a:r>
            <a:r>
              <a:rPr lang="vi-VN" sz="2000" dirty="0" smtClean="0">
                <a:solidFill>
                  <a:srgbClr val="0000FF"/>
                </a:solidFill>
                <a:latin typeface="Arial" panose="020B0604020202020204" pitchFamily="34" charset="0"/>
                <a:cs typeface="Arial" panose="020B0604020202020204" pitchFamily="34" charset="0"/>
              </a:rPr>
              <a:t> </a:t>
            </a:r>
            <a:r>
              <a:rPr lang="vi-VN" sz="2000" dirty="0">
                <a:solidFill>
                  <a:srgbClr val="0000FF"/>
                </a:solidFill>
                <a:latin typeface="Arial" panose="020B0604020202020204" pitchFamily="34" charset="0"/>
                <a:cs typeface="Arial" panose="020B0604020202020204" pitchFamily="34" charset="0"/>
              </a:rPr>
              <a:t>trung tiện, </a:t>
            </a:r>
            <a:r>
              <a:rPr lang="en-US" sz="2000" dirty="0" err="1">
                <a:solidFill>
                  <a:srgbClr val="0000FF"/>
                </a:solidFill>
                <a:latin typeface="Arial" panose="020B0604020202020204" pitchFamily="34" charset="0"/>
                <a:cs typeface="Arial" panose="020B0604020202020204" pitchFamily="34" charset="0"/>
              </a:rPr>
              <a:t>có</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vết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mổ</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đường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trắng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giữa</a:t>
            </a:r>
            <a:r>
              <a:rPr lang="en-US" sz="2000" dirty="0">
                <a:solidFill>
                  <a:srgbClr val="0000FF"/>
                </a:solidFill>
                <a:latin typeface="Arial" panose="020B0604020202020204" pitchFamily="34" charset="0"/>
                <a:cs typeface="Arial" panose="020B0604020202020204" pitchFamily="34" charset="0"/>
              </a:rPr>
              <a:t>, </a:t>
            </a:r>
            <a:r>
              <a:rPr lang="vi-VN" sz="2000" dirty="0">
                <a:solidFill>
                  <a:srgbClr val="0000FF"/>
                </a:solidFill>
                <a:latin typeface="Arial" panose="020B0604020202020204" pitchFamily="34" charset="0"/>
                <a:cs typeface="Arial" panose="020B0604020202020204" pitchFamily="34" charset="0"/>
              </a:rPr>
              <a:t>đau vết mổ</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băng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vết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mổ</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không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thấm</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dịch</a:t>
            </a:r>
            <a:endParaRPr lang="vi-VN" sz="2000" dirty="0">
              <a:solidFill>
                <a:srgbClr val="0000FF"/>
              </a:solidFill>
              <a:latin typeface="Arial" panose="020B0604020202020204" pitchFamily="34" charset="0"/>
              <a:cs typeface="Arial" panose="020B0604020202020204" pitchFamily="34" charset="0"/>
            </a:endParaRPr>
          </a:p>
          <a:p>
            <a:pPr algn="just">
              <a:lnSpc>
                <a:spcPct val="120000"/>
              </a:lnSpc>
              <a:spcBef>
                <a:spcPts val="0"/>
              </a:spcBef>
            </a:pPr>
            <a:r>
              <a:rPr lang="vi-VN" sz="2000" dirty="0">
                <a:solidFill>
                  <a:srgbClr val="FF0000"/>
                </a:solidFill>
                <a:latin typeface="Arial" panose="020B0604020202020204" pitchFamily="34" charset="0"/>
                <a:cs typeface="Arial" panose="020B0604020202020204" pitchFamily="34" charset="0"/>
              </a:rPr>
              <a:t>Y lệnh: </a:t>
            </a:r>
            <a:r>
              <a:rPr lang="vi-VN" sz="2000" dirty="0">
                <a:solidFill>
                  <a:srgbClr val="0000FF"/>
                </a:solidFill>
                <a:latin typeface="Arial" panose="020B0604020202020204" pitchFamily="34" charset="0"/>
                <a:cs typeface="Arial" panose="020B0604020202020204" pitchFamily="34" charset="0"/>
              </a:rPr>
              <a:t>Thay băng vết thương. </a:t>
            </a:r>
          </a:p>
          <a:p>
            <a:pPr algn="just"/>
            <a:r>
              <a:rPr lang="vi-VN" sz="2000" dirty="0">
                <a:solidFill>
                  <a:srgbClr val="0000FF"/>
                </a:solidFill>
                <a:latin typeface="Arial" panose="020B0604020202020204" pitchFamily="34" charset="0"/>
                <a:cs typeface="Arial" panose="020B0604020202020204" pitchFamily="34" charset="0"/>
              </a:rPr>
              <a:t>Yêu cầu:</a:t>
            </a:r>
          </a:p>
          <a:p>
            <a:pPr marL="514350" indent="-514350" algn="just">
              <a:buFont typeface="+mj-lt"/>
              <a:buAutoNum type="arabicPeriod"/>
            </a:pPr>
            <a:r>
              <a:rPr lang="vi-VN" sz="2000" dirty="0">
                <a:solidFill>
                  <a:srgbClr val="FF0000"/>
                </a:solidFill>
                <a:latin typeface="Arial" panose="020B0604020202020204" pitchFamily="34" charset="0"/>
                <a:cs typeface="Arial" panose="020B0604020202020204" pitchFamily="34" charset="0"/>
              </a:rPr>
              <a:t>Hãy chuẩn bị người bệnh để thực hiện kỹ thuật chăm sóc vết thương.</a:t>
            </a:r>
          </a:p>
          <a:p>
            <a:pPr lvl="0" algn="just"/>
            <a:endParaRPr lang="en-US" sz="2000" dirty="0">
              <a:solidFill>
                <a:srgbClr val="FF0000"/>
              </a:solidFill>
            </a:endParaRPr>
          </a:p>
          <a:p>
            <a:pPr algn="just"/>
            <a:endParaRPr lang="en-US" sz="2000" dirty="0">
              <a:solidFill>
                <a:schemeClr val="tx1"/>
              </a:solidFill>
              <a:latin typeface="Times New Roman" pitchFamily="18" charset="0"/>
              <a:ea typeface="Tahoma" pitchFamily="34" charset="0"/>
              <a:cs typeface="Times New Roman" pitchFamily="18"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935983550"/>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Autofit/>
          </a:bodyPr>
          <a:lstStyle/>
          <a:p>
            <a:r>
              <a:rPr lang="en-US" sz="2300" b="1" dirty="0" smtClean="0">
                <a:solidFill>
                  <a:schemeClr val="bg1"/>
                </a:solidFill>
                <a:latin typeface="Arial" panose="020B0604020202020204" pitchFamily="34" charset="0"/>
                <a:ea typeface="Tahoma" pitchFamily="34" charset="0"/>
                <a:cs typeface="Arial" panose="020B0604020202020204" pitchFamily="34" charset="0"/>
              </a:rPr>
              <a:t>9. THỰC HIỆN KỸ THUẬT</a:t>
            </a:r>
            <a:br>
              <a:rPr lang="en-US" sz="2300" b="1" dirty="0" smtClean="0">
                <a:solidFill>
                  <a:schemeClr val="bg1"/>
                </a:solidFill>
                <a:latin typeface="Arial" panose="020B0604020202020204" pitchFamily="34" charset="0"/>
                <a:ea typeface="Tahoma" pitchFamily="34" charset="0"/>
                <a:cs typeface="Arial" panose="020B0604020202020204" pitchFamily="34" charset="0"/>
              </a:rPr>
            </a:br>
            <a:r>
              <a:rPr lang="en-US" sz="2000" b="1" dirty="0" smtClean="0">
                <a:solidFill>
                  <a:schemeClr val="bg1"/>
                </a:solidFill>
                <a:latin typeface="Arial" panose="020B0604020202020204" pitchFamily="34" charset="0"/>
                <a:ea typeface="Tahoma" pitchFamily="34" charset="0"/>
                <a:cs typeface="Arial" panose="020B0604020202020204" pitchFamily="34" charset="0"/>
              </a:rPr>
              <a:t>TÌNH HUỐNG LÂM SÀNG</a:t>
            </a:r>
            <a:endParaRPr lang="en-US" sz="2000" b="1" dirty="0">
              <a:solidFill>
                <a:schemeClr val="bg1"/>
              </a:solidFill>
              <a:latin typeface="Arial" panose="020B0604020202020204" pitchFamily="34" charset="0"/>
              <a:ea typeface="Tahoma" pitchFamily="34" charset="0"/>
              <a:cs typeface="Arial" panose="020B0604020202020204" pitchFamily="34" charset="0"/>
            </a:endParaRPr>
          </a:p>
        </p:txBody>
      </p:sp>
      <p:pic>
        <p:nvPicPr>
          <p:cNvPr id="1026" name="Picture 2" descr="C:\Users\VN-Pro\Desktop\Quy chuan Logo Cao Dang y Bach Mai_nho.jpg"/>
          <p:cNvPicPr>
            <a:picLocks noChangeAspect="1" noChangeArrowheads="1"/>
          </p:cNvPicPr>
          <p:nvPr/>
        </p:nvPicPr>
        <p:blipFill>
          <a:blip r:embed="rId3" cstate="print"/>
          <a:srcRect/>
          <a:stretch>
            <a:fillRect/>
          </a:stretch>
        </p:blipFill>
        <p:spPr bwMode="auto">
          <a:xfrm>
            <a:off x="8153400" y="0"/>
            <a:ext cx="762000" cy="7429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4" cstate="print"/>
          <a:srcRect/>
          <a:stretch>
            <a:fillRect/>
          </a:stretch>
        </p:blipFill>
        <p:spPr bwMode="auto">
          <a:xfrm>
            <a:off x="147638" y="0"/>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742950"/>
            <a:ext cx="9144000" cy="4343400"/>
          </a:xfrm>
        </p:spPr>
        <p:txBody>
          <a:bodyPr>
            <a:normAutofit/>
          </a:bodyPr>
          <a:lstStyle/>
          <a:p>
            <a:pPr algn="just">
              <a:lnSpc>
                <a:spcPct val="120000"/>
              </a:lnSpc>
              <a:spcBef>
                <a:spcPts val="0"/>
              </a:spcBef>
            </a:pPr>
            <a:r>
              <a:rPr lang="en-US" sz="2000" dirty="0" err="1">
                <a:solidFill>
                  <a:srgbClr val="0000FF"/>
                </a:solidFill>
                <a:latin typeface="Arial" panose="020B0604020202020204" pitchFamily="34" charset="0"/>
                <a:cs typeface="Arial" panose="020B0604020202020204" pitchFamily="34" charset="0"/>
              </a:rPr>
              <a:t>Người</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bệnh</a:t>
            </a:r>
            <a:r>
              <a:rPr lang="en-US" sz="2000" dirty="0">
                <a:solidFill>
                  <a:srgbClr val="0000FF"/>
                </a:solidFill>
                <a:latin typeface="Arial" panose="020B0604020202020204" pitchFamily="34" charset="0"/>
                <a:cs typeface="Arial" panose="020B0604020202020204" pitchFamily="34" charset="0"/>
              </a:rPr>
              <a:t>:</a:t>
            </a:r>
            <a:r>
              <a:rPr lang="vi-VN" sz="2000" dirty="0">
                <a:solidFill>
                  <a:srgbClr val="0000FF"/>
                </a:solidFill>
                <a:latin typeface="Arial" panose="020B0604020202020204" pitchFamily="34" charset="0"/>
                <a:cs typeface="Arial" panose="020B0604020202020204" pitchFamily="34" charset="0"/>
              </a:rPr>
              <a:t> T</a:t>
            </a:r>
            <a:r>
              <a:rPr lang="en-US" sz="2000" dirty="0">
                <a:solidFill>
                  <a:srgbClr val="0000FF"/>
                </a:solidFill>
                <a:latin typeface="Arial" panose="020B0604020202020204" pitchFamily="34" charset="0"/>
                <a:cs typeface="Arial" panose="020B0604020202020204" pitchFamily="34" charset="0"/>
              </a:rPr>
              <a:t>RẦN BÌNH TR </a:t>
            </a:r>
            <a:r>
              <a:rPr lang="en-US" sz="2000" dirty="0" smtClean="0">
                <a:solidFill>
                  <a:srgbClr val="0000FF"/>
                </a:solidFill>
                <a:latin typeface="Arial" panose="020B0604020202020204" pitchFamily="34" charset="0"/>
                <a:cs typeface="Arial" panose="020B0604020202020204" pitchFamily="34" charset="0"/>
              </a:rPr>
              <a:t>                             </a:t>
            </a:r>
            <a:r>
              <a:rPr lang="vi-VN" sz="2000" dirty="0" smtClean="0">
                <a:solidFill>
                  <a:srgbClr val="0000FF"/>
                </a:solidFill>
                <a:latin typeface="Arial" panose="020B0604020202020204" pitchFamily="34" charset="0"/>
                <a:cs typeface="Arial" panose="020B0604020202020204" pitchFamily="34" charset="0"/>
              </a:rPr>
              <a:t> </a:t>
            </a:r>
            <a:r>
              <a:rPr lang="vi-VN" sz="2000" dirty="0">
                <a:solidFill>
                  <a:srgbClr val="0000FF"/>
                </a:solidFill>
                <a:latin typeface="Arial" panose="020B0604020202020204" pitchFamily="34" charset="0"/>
                <a:cs typeface="Arial" panose="020B0604020202020204" pitchFamily="34" charset="0"/>
              </a:rPr>
              <a:t>Sinh năm 1954; </a:t>
            </a:r>
            <a:endParaRPr lang="en-US" sz="2000" dirty="0">
              <a:solidFill>
                <a:srgbClr val="0000FF"/>
              </a:solidFill>
              <a:latin typeface="Arial" panose="020B0604020202020204" pitchFamily="34" charset="0"/>
              <a:cs typeface="Arial" panose="020B0604020202020204" pitchFamily="34" charset="0"/>
            </a:endParaRPr>
          </a:p>
          <a:p>
            <a:pPr algn="just">
              <a:lnSpc>
                <a:spcPct val="120000"/>
              </a:lnSpc>
              <a:spcBef>
                <a:spcPts val="0"/>
              </a:spcBef>
            </a:pPr>
            <a:r>
              <a:rPr lang="vi-VN" sz="2000" dirty="0">
                <a:solidFill>
                  <a:srgbClr val="0000FF"/>
                </a:solidFill>
                <a:latin typeface="Arial" panose="020B0604020202020204" pitchFamily="34" charset="0"/>
                <a:cs typeface="Arial" panose="020B0604020202020204" pitchFamily="34" charset="0"/>
              </a:rPr>
              <a:t>Giường số 76</a:t>
            </a:r>
            <a:r>
              <a:rPr lang="en-US" sz="2000" dirty="0">
                <a:solidFill>
                  <a:srgbClr val="0000FF"/>
                </a:solidFill>
                <a:latin typeface="Arial" panose="020B0604020202020204" pitchFamily="34" charset="0"/>
                <a:cs typeface="Arial" panose="020B0604020202020204" pitchFamily="34" charset="0"/>
              </a:rPr>
              <a:t>;           P</a:t>
            </a:r>
            <a:r>
              <a:rPr lang="vi-VN" sz="2000" dirty="0">
                <a:solidFill>
                  <a:srgbClr val="0000FF"/>
                </a:solidFill>
                <a:latin typeface="Arial" panose="020B0604020202020204" pitchFamily="34" charset="0"/>
                <a:cs typeface="Arial" panose="020B0604020202020204" pitchFamily="34" charset="0"/>
              </a:rPr>
              <a:t>hòng</a:t>
            </a:r>
            <a:r>
              <a:rPr lang="en-US" sz="2000" dirty="0">
                <a:solidFill>
                  <a:srgbClr val="0000FF"/>
                </a:solidFill>
                <a:latin typeface="Arial" panose="020B0604020202020204" pitchFamily="34" charset="0"/>
                <a:cs typeface="Arial" panose="020B0604020202020204" pitchFamily="34" charset="0"/>
              </a:rPr>
              <a:t>:</a:t>
            </a:r>
            <a:r>
              <a:rPr lang="vi-VN" sz="2000" dirty="0">
                <a:solidFill>
                  <a:srgbClr val="0000FF"/>
                </a:solidFill>
                <a:latin typeface="Arial" panose="020B0604020202020204" pitchFamily="34" charset="0"/>
                <a:cs typeface="Arial" panose="020B0604020202020204" pitchFamily="34" charset="0"/>
              </a:rPr>
              <a:t> 304</a:t>
            </a:r>
            <a:r>
              <a:rPr lang="en-US" sz="2000" dirty="0">
                <a:solidFill>
                  <a:srgbClr val="0000FF"/>
                </a:solidFill>
                <a:latin typeface="Arial" panose="020B0604020202020204" pitchFamily="34" charset="0"/>
                <a:cs typeface="Arial" panose="020B0604020202020204" pitchFamily="34" charset="0"/>
              </a:rPr>
              <a:t>; </a:t>
            </a:r>
            <a:r>
              <a:rPr lang="vi-VN" sz="2000" dirty="0">
                <a:solidFill>
                  <a:srgbClr val="0000FF"/>
                </a:solidFill>
                <a:latin typeface="Arial" panose="020B0604020202020204" pitchFamily="34" charset="0"/>
                <a:cs typeface="Arial" panose="020B0604020202020204" pitchFamily="34" charset="0"/>
              </a:rPr>
              <a:t> </a:t>
            </a:r>
            <a:r>
              <a:rPr lang="vi-VN" sz="2000" dirty="0" smtClean="0">
                <a:solidFill>
                  <a:srgbClr val="0000FF"/>
                </a:solidFill>
                <a:latin typeface="Arial" panose="020B0604020202020204" pitchFamily="34" charset="0"/>
                <a:cs typeface="Arial" panose="020B0604020202020204" pitchFamily="34" charset="0"/>
              </a:rPr>
              <a:t>Khoa</a:t>
            </a:r>
            <a:r>
              <a:rPr lang="en-US" sz="2000" dirty="0" smtClean="0">
                <a:solidFill>
                  <a:srgbClr val="0000FF"/>
                </a:solidFill>
                <a:latin typeface="Arial" panose="020B0604020202020204" pitchFamily="34" charset="0"/>
                <a:cs typeface="Arial" panose="020B0604020202020204" pitchFamily="34" charset="0"/>
              </a:rPr>
              <a:t>:</a:t>
            </a:r>
            <a:r>
              <a:rPr lang="vi-VN" sz="2000" dirty="0" smtClean="0">
                <a:solidFill>
                  <a:srgbClr val="0000FF"/>
                </a:solidFill>
                <a:latin typeface="Arial" panose="020B0604020202020204" pitchFamily="34" charset="0"/>
                <a:cs typeface="Arial" panose="020B0604020202020204" pitchFamily="34" charset="0"/>
              </a:rPr>
              <a:t> </a:t>
            </a:r>
            <a:r>
              <a:rPr lang="en-US" sz="2000" dirty="0">
                <a:solidFill>
                  <a:srgbClr val="0000FF"/>
                </a:solidFill>
                <a:latin typeface="Arial" panose="020B0604020202020204" pitchFamily="34" charset="0"/>
                <a:cs typeface="Arial" panose="020B0604020202020204" pitchFamily="34" charset="0"/>
              </a:rPr>
              <a:t>N</a:t>
            </a:r>
            <a:r>
              <a:rPr lang="vi-VN" sz="2000" dirty="0" smtClean="0">
                <a:solidFill>
                  <a:srgbClr val="0000FF"/>
                </a:solidFill>
                <a:latin typeface="Arial" panose="020B0604020202020204" pitchFamily="34" charset="0"/>
                <a:cs typeface="Arial" panose="020B0604020202020204" pitchFamily="34" charset="0"/>
              </a:rPr>
              <a:t>goại </a:t>
            </a:r>
            <a:r>
              <a:rPr lang="vi-VN" sz="2000" dirty="0">
                <a:solidFill>
                  <a:srgbClr val="0000FF"/>
                </a:solidFill>
                <a:latin typeface="Arial" panose="020B0604020202020204" pitchFamily="34" charset="0"/>
                <a:cs typeface="Arial" panose="020B0604020202020204" pitchFamily="34" charset="0"/>
              </a:rPr>
              <a:t>tổng hợp. </a:t>
            </a:r>
            <a:endParaRPr lang="en-US" sz="2000" dirty="0">
              <a:solidFill>
                <a:srgbClr val="0000FF"/>
              </a:solidFill>
              <a:latin typeface="Arial" panose="020B0604020202020204" pitchFamily="34" charset="0"/>
              <a:cs typeface="Arial" panose="020B0604020202020204" pitchFamily="34" charset="0"/>
            </a:endParaRPr>
          </a:p>
          <a:p>
            <a:pPr algn="just">
              <a:lnSpc>
                <a:spcPct val="120000"/>
              </a:lnSpc>
              <a:spcBef>
                <a:spcPts val="0"/>
              </a:spcBef>
            </a:pPr>
            <a:r>
              <a:rPr lang="vi-VN" sz="2000" dirty="0">
                <a:solidFill>
                  <a:srgbClr val="0000FF"/>
                </a:solidFill>
                <a:latin typeface="Arial" panose="020B0604020202020204" pitchFamily="34" charset="0"/>
                <a:cs typeface="Arial" panose="020B0604020202020204" pitchFamily="34" charset="0"/>
              </a:rPr>
              <a:t>Chẩn đoán: </a:t>
            </a:r>
            <a:r>
              <a:rPr lang="en-US" sz="2000" dirty="0">
                <a:solidFill>
                  <a:srgbClr val="0000FF"/>
                </a:solidFill>
                <a:latin typeface="Arial" panose="020B0604020202020204" pitchFamily="34" charset="0"/>
                <a:cs typeface="Arial" panose="020B0604020202020204" pitchFamily="34" charset="0"/>
              </a:rPr>
              <a:t>Sau </a:t>
            </a:r>
            <a:r>
              <a:rPr lang="en-US" sz="2000" dirty="0" err="1">
                <a:solidFill>
                  <a:srgbClr val="0000FF"/>
                </a:solidFill>
                <a:latin typeface="Arial" panose="020B0604020202020204" pitchFamily="34" charset="0"/>
                <a:cs typeface="Arial" panose="020B0604020202020204" pitchFamily="34" charset="0"/>
              </a:rPr>
              <a:t>mổ</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cắt</a:t>
            </a:r>
            <a:r>
              <a:rPr lang="en-US" sz="2000" dirty="0">
                <a:solidFill>
                  <a:srgbClr val="0000FF"/>
                </a:solidFill>
                <a:latin typeface="Arial" panose="020B0604020202020204" pitchFamily="34" charset="0"/>
                <a:cs typeface="Arial" panose="020B0604020202020204" pitchFamily="34" charset="0"/>
              </a:rPr>
              <a:t> u</a:t>
            </a:r>
            <a:r>
              <a:rPr lang="vi-VN" sz="2000" dirty="0">
                <a:solidFill>
                  <a:srgbClr val="0000FF"/>
                </a:solidFill>
                <a:latin typeface="Arial" panose="020B0604020202020204" pitchFamily="34" charset="0"/>
                <a:cs typeface="Arial" panose="020B0604020202020204" pitchFamily="34" charset="0"/>
              </a:rPr>
              <a:t> đầu tụy</a:t>
            </a:r>
          </a:p>
          <a:p>
            <a:pPr algn="just">
              <a:lnSpc>
                <a:spcPct val="120000"/>
              </a:lnSpc>
              <a:spcBef>
                <a:spcPts val="0"/>
              </a:spcBef>
            </a:pPr>
            <a:r>
              <a:rPr lang="vi-VN" sz="2000" dirty="0">
                <a:solidFill>
                  <a:srgbClr val="0000FF"/>
                </a:solidFill>
                <a:latin typeface="Arial" panose="020B0604020202020204" pitchFamily="34" charset="0"/>
                <a:cs typeface="Arial" panose="020B0604020202020204" pitchFamily="34" charset="0"/>
              </a:rPr>
              <a:t>Hiện tại: NB tỉnh, tiếp xúc tốt, sau mổ ngày thứ 3</a:t>
            </a:r>
            <a:r>
              <a:rPr lang="en-US" sz="2000" dirty="0">
                <a:solidFill>
                  <a:srgbClr val="0000FF"/>
                </a:solidFill>
                <a:latin typeface="Arial" panose="020B0604020202020204" pitchFamily="34" charset="0"/>
                <a:cs typeface="Arial" panose="020B0604020202020204" pitchFamily="34" charset="0"/>
              </a:rPr>
              <a:t>, n</a:t>
            </a:r>
            <a:r>
              <a:rPr lang="vi-VN" sz="2000" dirty="0">
                <a:solidFill>
                  <a:srgbClr val="0000FF"/>
                </a:solidFill>
                <a:latin typeface="Arial" panose="020B0604020202020204" pitchFamily="34" charset="0"/>
                <a:cs typeface="Arial" panose="020B0604020202020204" pitchFamily="34" charset="0"/>
              </a:rPr>
              <a:t>gười bệnh </a:t>
            </a:r>
            <a:r>
              <a:rPr lang="en-US" sz="2000" dirty="0" err="1" smtClean="0">
                <a:solidFill>
                  <a:srgbClr val="0000FF"/>
                </a:solidFill>
                <a:latin typeface="Arial" panose="020B0604020202020204" pitchFamily="34" charset="0"/>
                <a:cs typeface="Arial" panose="020B0604020202020204" pitchFamily="34" charset="0"/>
              </a:rPr>
              <a:t>đã</a:t>
            </a:r>
            <a:r>
              <a:rPr lang="vi-VN" sz="2000" dirty="0" smtClean="0">
                <a:solidFill>
                  <a:srgbClr val="0000FF"/>
                </a:solidFill>
                <a:latin typeface="Arial" panose="020B0604020202020204" pitchFamily="34" charset="0"/>
                <a:cs typeface="Arial" panose="020B0604020202020204" pitchFamily="34" charset="0"/>
              </a:rPr>
              <a:t> </a:t>
            </a:r>
            <a:r>
              <a:rPr lang="vi-VN" sz="2000" dirty="0">
                <a:solidFill>
                  <a:srgbClr val="0000FF"/>
                </a:solidFill>
                <a:latin typeface="Arial" panose="020B0604020202020204" pitchFamily="34" charset="0"/>
                <a:cs typeface="Arial" panose="020B0604020202020204" pitchFamily="34" charset="0"/>
              </a:rPr>
              <a:t>trung tiện, </a:t>
            </a:r>
            <a:r>
              <a:rPr lang="en-US" sz="2000" dirty="0" err="1">
                <a:solidFill>
                  <a:srgbClr val="0000FF"/>
                </a:solidFill>
                <a:latin typeface="Arial" panose="020B0604020202020204" pitchFamily="34" charset="0"/>
                <a:cs typeface="Arial" panose="020B0604020202020204" pitchFamily="34" charset="0"/>
              </a:rPr>
              <a:t>có</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vết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mổ</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đường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trắng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giữa</a:t>
            </a:r>
            <a:r>
              <a:rPr lang="en-US" sz="2000" dirty="0">
                <a:solidFill>
                  <a:srgbClr val="0000FF"/>
                </a:solidFill>
                <a:latin typeface="Arial" panose="020B0604020202020204" pitchFamily="34" charset="0"/>
                <a:cs typeface="Arial" panose="020B0604020202020204" pitchFamily="34" charset="0"/>
              </a:rPr>
              <a:t>, </a:t>
            </a:r>
            <a:r>
              <a:rPr lang="vi-VN" sz="2000" dirty="0">
                <a:solidFill>
                  <a:srgbClr val="0000FF"/>
                </a:solidFill>
                <a:latin typeface="Arial" panose="020B0604020202020204" pitchFamily="34" charset="0"/>
                <a:cs typeface="Arial" panose="020B0604020202020204" pitchFamily="34" charset="0"/>
              </a:rPr>
              <a:t>đau vết mổ</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băng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vết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mổ</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không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thấm</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dịch</a:t>
            </a:r>
            <a:endParaRPr lang="vi-VN" sz="2000" dirty="0">
              <a:solidFill>
                <a:srgbClr val="0000FF"/>
              </a:solidFill>
              <a:latin typeface="Arial" panose="020B0604020202020204" pitchFamily="34" charset="0"/>
              <a:cs typeface="Arial" panose="020B0604020202020204" pitchFamily="34" charset="0"/>
            </a:endParaRPr>
          </a:p>
          <a:p>
            <a:pPr algn="just">
              <a:lnSpc>
                <a:spcPct val="120000"/>
              </a:lnSpc>
              <a:spcBef>
                <a:spcPts val="0"/>
              </a:spcBef>
            </a:pPr>
            <a:r>
              <a:rPr lang="vi-VN" sz="2000" dirty="0">
                <a:solidFill>
                  <a:srgbClr val="FF0000"/>
                </a:solidFill>
                <a:latin typeface="Arial" panose="020B0604020202020204" pitchFamily="34" charset="0"/>
                <a:cs typeface="Arial" panose="020B0604020202020204" pitchFamily="34" charset="0"/>
              </a:rPr>
              <a:t>Y lệnh: </a:t>
            </a:r>
            <a:r>
              <a:rPr lang="vi-VN" sz="2000" dirty="0">
                <a:solidFill>
                  <a:srgbClr val="0000FF"/>
                </a:solidFill>
                <a:latin typeface="Arial" panose="020B0604020202020204" pitchFamily="34" charset="0"/>
                <a:cs typeface="Arial" panose="020B0604020202020204" pitchFamily="34" charset="0"/>
              </a:rPr>
              <a:t>Thay băng vết thương. </a:t>
            </a:r>
          </a:p>
          <a:p>
            <a:pPr algn="just"/>
            <a:r>
              <a:rPr lang="vi-VN" sz="2000" dirty="0">
                <a:solidFill>
                  <a:srgbClr val="0000FF"/>
                </a:solidFill>
                <a:latin typeface="Arial" panose="020B0604020202020204" pitchFamily="34" charset="0"/>
                <a:cs typeface="Arial" panose="020B0604020202020204" pitchFamily="34" charset="0"/>
              </a:rPr>
              <a:t>Yêu cầu:</a:t>
            </a:r>
          </a:p>
          <a:p>
            <a:pPr marL="742950" indent="-742950" algn="just">
              <a:buFont typeface="+mj-lt"/>
              <a:buAutoNum type="arabicPeriod" startAt="2"/>
            </a:pPr>
            <a:r>
              <a:rPr lang="vi-VN" sz="2000" dirty="0" smtClean="0">
                <a:solidFill>
                  <a:srgbClr val="FF0000"/>
                </a:solidFill>
                <a:latin typeface="Arial" panose="020B0604020202020204" pitchFamily="34" charset="0"/>
                <a:cs typeface="Arial" panose="020B0604020202020204" pitchFamily="34" charset="0"/>
              </a:rPr>
              <a:t>Hãy </a:t>
            </a:r>
            <a:r>
              <a:rPr lang="vi-VN" sz="2000" dirty="0">
                <a:solidFill>
                  <a:srgbClr val="FF0000"/>
                </a:solidFill>
                <a:latin typeface="Arial" panose="020B0604020202020204" pitchFamily="34" charset="0"/>
                <a:cs typeface="Arial" panose="020B0604020202020204" pitchFamily="34" charset="0"/>
              </a:rPr>
              <a:t>chuẩn bị điều dưỡng, dụng cụ phù hợp để thực hiện kĩ thuật thay băng vết thương cho người bệnh Tr?</a:t>
            </a:r>
          </a:p>
          <a:p>
            <a:pPr lvl="0" algn="just"/>
            <a:endParaRPr lang="en-US" sz="2000" dirty="0">
              <a:solidFill>
                <a:srgbClr val="FF0000"/>
              </a:solidFill>
            </a:endParaRPr>
          </a:p>
          <a:p>
            <a:pPr algn="just"/>
            <a:endParaRPr lang="en-US" sz="2000" dirty="0">
              <a:solidFill>
                <a:schemeClr val="tx1"/>
              </a:solidFill>
              <a:latin typeface="Times New Roman" pitchFamily="18" charset="0"/>
              <a:ea typeface="Tahoma" pitchFamily="34" charset="0"/>
              <a:cs typeface="Times New Roman" pitchFamily="18"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1638055009"/>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anose="020B0604020202020204" pitchFamily="34" charset="0"/>
                <a:ea typeface="Tahoma" pitchFamily="34" charset="0"/>
                <a:cs typeface="Arial" panose="020B0604020202020204" pitchFamily="34" charset="0"/>
              </a:rPr>
              <a:t>9. </a:t>
            </a:r>
            <a:r>
              <a:rPr lang="en-US" sz="2800" b="1" dirty="0">
                <a:solidFill>
                  <a:schemeClr val="bg1"/>
                </a:solidFill>
                <a:latin typeface="Arial" panose="020B0604020202020204" pitchFamily="34" charset="0"/>
                <a:ea typeface="Tahoma" pitchFamily="34" charset="0"/>
                <a:cs typeface="Arial" panose="020B0604020202020204" pitchFamily="34" charset="0"/>
              </a:rPr>
              <a:t>THỰC HIỆN KỸ </a:t>
            </a:r>
            <a:r>
              <a:rPr lang="en-US" sz="2800" b="1" dirty="0" smtClean="0">
                <a:solidFill>
                  <a:schemeClr val="bg1"/>
                </a:solidFill>
                <a:latin typeface="Arial" panose="020B0604020202020204" pitchFamily="34" charset="0"/>
                <a:ea typeface="Tahoma" pitchFamily="34" charset="0"/>
                <a:cs typeface="Arial" panose="020B0604020202020204" pitchFamily="34" charset="0"/>
              </a:rPr>
              <a:t>THUẬT</a:t>
            </a: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152400" y="666749"/>
            <a:ext cx="8763000" cy="4267202"/>
          </a:xfrm>
        </p:spPr>
        <p:txBody>
          <a:bodyPr>
            <a:noAutofit/>
          </a:bodyPr>
          <a:lstStyle/>
          <a:p>
            <a:pPr algn="l"/>
            <a:endParaRPr lang="en-US" dirty="0">
              <a:solidFill>
                <a:srgbClr val="0000FF"/>
              </a:solidFill>
              <a:latin typeface="Arial" pitchFamily="34" charset="0"/>
              <a:cs typeface="Arial" pitchFamily="34" charset="0"/>
            </a:endParaRPr>
          </a:p>
          <a:p>
            <a:r>
              <a:rPr lang="en-US" b="1" dirty="0" err="1" smtClean="0">
                <a:solidFill>
                  <a:srgbClr val="FF0000"/>
                </a:solidFill>
                <a:latin typeface="Arial" pitchFamily="34" charset="0"/>
                <a:cs typeface="Arial" pitchFamily="34" charset="0"/>
              </a:rPr>
              <a:t>Câu</a:t>
            </a:r>
            <a:r>
              <a:rPr lang="en-US" b="1" dirty="0" smtClean="0">
                <a:solidFill>
                  <a:srgbClr val="FF0000"/>
                </a:solidFill>
                <a:latin typeface="Arial" pitchFamily="34" charset="0"/>
                <a:cs typeface="Arial" pitchFamily="34" charset="0"/>
              </a:rPr>
              <a:t> </a:t>
            </a:r>
            <a:r>
              <a:rPr lang="en-US" b="1" dirty="0" err="1">
                <a:solidFill>
                  <a:srgbClr val="FF0000"/>
                </a:solidFill>
                <a:latin typeface="Arial" pitchFamily="34" charset="0"/>
                <a:cs typeface="Arial" pitchFamily="34" charset="0"/>
              </a:rPr>
              <a:t>hỏi</a:t>
            </a:r>
            <a:r>
              <a:rPr lang="en-US" b="1" dirty="0">
                <a:solidFill>
                  <a:srgbClr val="FF0000"/>
                </a:solidFill>
                <a:latin typeface="Arial" pitchFamily="34" charset="0"/>
                <a:cs typeface="Arial" pitchFamily="34" charset="0"/>
              </a:rPr>
              <a:t> </a:t>
            </a:r>
            <a:r>
              <a:rPr lang="en-US" b="1" dirty="0" smtClean="0">
                <a:solidFill>
                  <a:srgbClr val="FF0000"/>
                </a:solidFill>
                <a:latin typeface="Arial" pitchFamily="34" charset="0"/>
                <a:cs typeface="Arial" pitchFamily="34" charset="0"/>
              </a:rPr>
              <a:t>7: </a:t>
            </a:r>
            <a:endParaRPr lang="en-US" b="1" dirty="0" smtClean="0">
              <a:solidFill>
                <a:srgbClr val="0000FF"/>
              </a:solidFill>
              <a:latin typeface="Arial" pitchFamily="34" charset="0"/>
              <a:cs typeface="Arial" pitchFamily="34" charset="0"/>
            </a:endParaRPr>
          </a:p>
          <a:p>
            <a:r>
              <a:rPr lang="en-US" b="1" dirty="0" err="1" smtClean="0">
                <a:solidFill>
                  <a:srgbClr val="0000FF"/>
                </a:solidFill>
                <a:latin typeface="Arial" pitchFamily="34" charset="0"/>
                <a:cs typeface="Arial" pitchFamily="34" charset="0"/>
              </a:rPr>
              <a:t>Kể</a:t>
            </a:r>
            <a:r>
              <a:rPr lang="en-US" b="1" dirty="0" smtClean="0">
                <a:solidFill>
                  <a:srgbClr val="0000FF"/>
                </a:solidFill>
                <a:latin typeface="Arial" pitchFamily="34" charset="0"/>
                <a:cs typeface="Arial" pitchFamily="34" charset="0"/>
              </a:rPr>
              <a:t> dung </a:t>
            </a:r>
            <a:r>
              <a:rPr lang="en-US" b="1" dirty="0" err="1">
                <a:solidFill>
                  <a:srgbClr val="0000FF"/>
                </a:solidFill>
                <a:latin typeface="Arial" pitchFamily="34" charset="0"/>
                <a:cs typeface="Arial" pitchFamily="34" charset="0"/>
              </a:rPr>
              <a:t>dịch</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gạc</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thuốc</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để</a:t>
            </a:r>
            <a:r>
              <a:rPr lang="en-US" b="1" dirty="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thay</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băng</a:t>
            </a:r>
            <a:r>
              <a:rPr lang="en-US" b="1" dirty="0" smtClean="0">
                <a:solidFill>
                  <a:srgbClr val="0000FF"/>
                </a:solidFill>
                <a:latin typeface="Arial" pitchFamily="34" charset="0"/>
                <a:cs typeface="Arial" pitchFamily="34" charset="0"/>
              </a:rPr>
              <a:t> </a:t>
            </a:r>
          </a:p>
          <a:p>
            <a:r>
              <a:rPr lang="en-US" b="1" dirty="0" err="1" smtClean="0">
                <a:solidFill>
                  <a:srgbClr val="0000FF"/>
                </a:solidFill>
                <a:latin typeface="Arial" pitchFamily="34" charset="0"/>
                <a:cs typeface="Arial" pitchFamily="34" charset="0"/>
              </a:rPr>
              <a:t>vết</a:t>
            </a:r>
            <a:r>
              <a:rPr lang="en-US" b="1" dirty="0" smtClean="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thương</a:t>
            </a:r>
            <a:r>
              <a:rPr lang="en-US" b="1" dirty="0">
                <a:solidFill>
                  <a:srgbClr val="0000FF"/>
                </a:solidFill>
                <a:latin typeface="Arial" pitchFamily="34" charset="0"/>
                <a:cs typeface="Arial" pitchFamily="34" charset="0"/>
              </a:rPr>
              <a:t>? </a:t>
            </a:r>
            <a:endParaRPr lang="en-US" dirty="0">
              <a:solidFill>
                <a:srgbClr val="000099"/>
              </a:solidFill>
              <a:latin typeface="Arial" pitchFamily="34" charset="0"/>
              <a:cs typeface="Arial" pitchFamily="34"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25</a:t>
            </a:fld>
            <a:endParaRPr lang="en-US"/>
          </a:p>
        </p:txBody>
      </p:sp>
    </p:spTree>
    <p:extLst>
      <p:ext uri="{BB962C8B-B14F-4D97-AF65-F5344CB8AC3E}">
        <p14:creationId xmlns:p14="http://schemas.microsoft.com/office/powerpoint/2010/main" val="357631834"/>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anose="020B0604020202020204" pitchFamily="34" charset="0"/>
                <a:ea typeface="Tahoma" pitchFamily="34" charset="0"/>
                <a:cs typeface="Arial" panose="020B0604020202020204" pitchFamily="34" charset="0"/>
              </a:rPr>
              <a:t>9. </a:t>
            </a:r>
            <a:r>
              <a:rPr lang="en-US" sz="2800" b="1" dirty="0">
                <a:solidFill>
                  <a:schemeClr val="bg1"/>
                </a:solidFill>
                <a:latin typeface="Arial" panose="020B0604020202020204" pitchFamily="34" charset="0"/>
                <a:ea typeface="Tahoma" pitchFamily="34" charset="0"/>
                <a:cs typeface="Arial" panose="020B0604020202020204" pitchFamily="34" charset="0"/>
              </a:rPr>
              <a:t>THỰC HIỆN KỸ </a:t>
            </a:r>
            <a:r>
              <a:rPr lang="en-US" sz="2800" b="1" dirty="0" smtClean="0">
                <a:solidFill>
                  <a:schemeClr val="bg1"/>
                </a:solidFill>
                <a:latin typeface="Arial" panose="020B0604020202020204" pitchFamily="34" charset="0"/>
                <a:ea typeface="Tahoma" pitchFamily="34" charset="0"/>
                <a:cs typeface="Arial" panose="020B0604020202020204" pitchFamily="34" charset="0"/>
              </a:rPr>
              <a:t>THUẬT</a:t>
            </a: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152400" y="666749"/>
            <a:ext cx="8763000" cy="4267202"/>
          </a:xfrm>
        </p:spPr>
        <p:txBody>
          <a:bodyPr>
            <a:noAutofit/>
          </a:bodyPr>
          <a:lstStyle/>
          <a:p>
            <a:pPr marL="457200" indent="-457200" algn="l">
              <a:buFont typeface="Arial" panose="020B0604020202020204" pitchFamily="34" charset="0"/>
              <a:buChar char="•"/>
            </a:pPr>
            <a:r>
              <a:rPr lang="en-US" b="1" dirty="0" smtClean="0">
                <a:solidFill>
                  <a:srgbClr val="0000FF"/>
                </a:solidFill>
                <a:latin typeface="Arial" pitchFamily="34" charset="0"/>
                <a:cs typeface="Arial" pitchFamily="34" charset="0"/>
              </a:rPr>
              <a:t>Dung </a:t>
            </a:r>
            <a:r>
              <a:rPr lang="en-US" b="1" dirty="0" err="1">
                <a:solidFill>
                  <a:srgbClr val="0000FF"/>
                </a:solidFill>
                <a:latin typeface="Arial" pitchFamily="34" charset="0"/>
                <a:cs typeface="Arial" pitchFamily="34" charset="0"/>
              </a:rPr>
              <a:t>dịch</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rửa</a:t>
            </a:r>
            <a:r>
              <a:rPr lang="en-US" b="1" dirty="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Ôxy</a:t>
            </a:r>
            <a:r>
              <a:rPr lang="en-US" b="1" dirty="0" smtClean="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già</a:t>
            </a:r>
            <a:r>
              <a:rPr lang="en-US" b="1" dirty="0">
                <a:solidFill>
                  <a:srgbClr val="0000FF"/>
                </a:solidFill>
                <a:latin typeface="Arial" pitchFamily="34" charset="0"/>
                <a:cs typeface="Arial" pitchFamily="34" charset="0"/>
              </a:rPr>
              <a:t>, Ether, </a:t>
            </a:r>
            <a:r>
              <a:rPr lang="en-US" b="1" dirty="0" err="1">
                <a:solidFill>
                  <a:srgbClr val="0000FF"/>
                </a:solidFill>
                <a:latin typeface="Arial" pitchFamily="34" charset="0"/>
                <a:cs typeface="Arial" pitchFamily="34" charset="0"/>
              </a:rPr>
              <a:t>NaCl</a:t>
            </a:r>
            <a:r>
              <a:rPr lang="en-US" b="1" dirty="0">
                <a:solidFill>
                  <a:srgbClr val="0000FF"/>
                </a:solidFill>
                <a:latin typeface="Arial" pitchFamily="34" charset="0"/>
                <a:cs typeface="Arial" pitchFamily="34" charset="0"/>
              </a:rPr>
              <a:t> 0,9</a:t>
            </a:r>
            <a:r>
              <a:rPr lang="en-US" b="1" dirty="0" smtClean="0">
                <a:solidFill>
                  <a:srgbClr val="0000FF"/>
                </a:solidFill>
                <a:latin typeface="Arial" pitchFamily="34" charset="0"/>
                <a:cs typeface="Arial" pitchFamily="34" charset="0"/>
              </a:rPr>
              <a:t>%</a:t>
            </a:r>
            <a:endParaRPr lang="en-US" b="1" dirty="0">
              <a:solidFill>
                <a:srgbClr val="0000FF"/>
              </a:solidFill>
              <a:latin typeface="Arial" pitchFamily="34" charset="0"/>
              <a:cs typeface="Arial" pitchFamily="34"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26</a:t>
            </a:fld>
            <a:endParaRPr lang="en-US"/>
          </a:p>
        </p:txBody>
      </p:sp>
      <p:pic>
        <p:nvPicPr>
          <p:cNvPr id="8" name="Picture 7"/>
          <p:cNvPicPr>
            <a:picLocks noChangeAspect="1"/>
          </p:cNvPicPr>
          <p:nvPr/>
        </p:nvPicPr>
        <p:blipFill rotWithShape="1">
          <a:blip r:embed="rId5"/>
          <a:srcRect l="22276" r="22505"/>
          <a:stretch/>
        </p:blipFill>
        <p:spPr>
          <a:xfrm>
            <a:off x="3332087" y="1326891"/>
            <a:ext cx="2298701" cy="3671305"/>
          </a:xfrm>
          <a:prstGeom prst="rect">
            <a:avLst/>
          </a:prstGeom>
        </p:spPr>
      </p:pic>
      <p:pic>
        <p:nvPicPr>
          <p:cNvPr id="9" name="Picture 8">
            <a:extLst>
              <a:ext uri="{FF2B5EF4-FFF2-40B4-BE49-F238E27FC236}">
                <a16:creationId xmlns:a16="http://schemas.microsoft.com/office/drawing/2014/main" id="{5203CFD3-8E89-49EF-B8FB-D1E47643613D}"/>
              </a:ext>
            </a:extLst>
          </p:cNvPr>
          <p:cNvPicPr>
            <a:picLocks noChangeAspect="1"/>
          </p:cNvPicPr>
          <p:nvPr/>
        </p:nvPicPr>
        <p:blipFill>
          <a:blip r:embed="rId6"/>
          <a:stretch>
            <a:fillRect/>
          </a:stretch>
        </p:blipFill>
        <p:spPr>
          <a:xfrm>
            <a:off x="590550" y="1213318"/>
            <a:ext cx="1755627" cy="3898135"/>
          </a:xfrm>
          <a:prstGeom prst="rect">
            <a:avLst/>
          </a:prstGeom>
        </p:spPr>
      </p:pic>
      <p:pic>
        <p:nvPicPr>
          <p:cNvPr id="4" name="Picture 3"/>
          <p:cNvPicPr>
            <a:picLocks noChangeAspect="1"/>
          </p:cNvPicPr>
          <p:nvPr/>
        </p:nvPicPr>
        <p:blipFill rotWithShape="1">
          <a:blip r:embed="rId7"/>
          <a:srcRect b="6640"/>
          <a:stretch/>
        </p:blipFill>
        <p:spPr>
          <a:xfrm>
            <a:off x="5896789" y="1460969"/>
            <a:ext cx="2790011" cy="3472982"/>
          </a:xfrm>
          <a:prstGeom prst="rect">
            <a:avLst/>
          </a:prstGeom>
        </p:spPr>
      </p:pic>
    </p:spTree>
    <p:extLst>
      <p:ext uri="{BB962C8B-B14F-4D97-AF65-F5344CB8AC3E}">
        <p14:creationId xmlns:p14="http://schemas.microsoft.com/office/powerpoint/2010/main" val="3731846760"/>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anose="020B0604020202020204" pitchFamily="34" charset="0"/>
                <a:ea typeface="Tahoma" pitchFamily="34" charset="0"/>
                <a:cs typeface="Arial" panose="020B0604020202020204" pitchFamily="34" charset="0"/>
              </a:rPr>
              <a:t>9. </a:t>
            </a:r>
            <a:r>
              <a:rPr lang="en-US" sz="2800" b="1" dirty="0">
                <a:solidFill>
                  <a:schemeClr val="bg1"/>
                </a:solidFill>
                <a:latin typeface="Arial" panose="020B0604020202020204" pitchFamily="34" charset="0"/>
                <a:ea typeface="Tahoma" pitchFamily="34" charset="0"/>
                <a:cs typeface="Arial" panose="020B0604020202020204" pitchFamily="34" charset="0"/>
              </a:rPr>
              <a:t>THỰC HIỆN KỸ </a:t>
            </a:r>
            <a:r>
              <a:rPr lang="en-US" sz="2800" b="1" dirty="0" smtClean="0">
                <a:solidFill>
                  <a:schemeClr val="bg1"/>
                </a:solidFill>
                <a:latin typeface="Arial" panose="020B0604020202020204" pitchFamily="34" charset="0"/>
                <a:ea typeface="Tahoma" pitchFamily="34" charset="0"/>
                <a:cs typeface="Arial" panose="020B0604020202020204" pitchFamily="34" charset="0"/>
              </a:rPr>
              <a:t>THUẬT</a:t>
            </a: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152400" y="666749"/>
            <a:ext cx="8763000" cy="4267202"/>
          </a:xfrm>
        </p:spPr>
        <p:txBody>
          <a:bodyPr>
            <a:noAutofit/>
          </a:bodyPr>
          <a:lstStyle/>
          <a:p>
            <a:pPr marL="457200" indent="-457200" algn="l">
              <a:buFont typeface="Arial" panose="020B0604020202020204" pitchFamily="34" charset="0"/>
              <a:buChar char="•"/>
            </a:pPr>
            <a:r>
              <a:rPr lang="en-US" b="1" dirty="0" smtClean="0">
                <a:solidFill>
                  <a:srgbClr val="0000FF"/>
                </a:solidFill>
                <a:latin typeface="Arial" pitchFamily="34" charset="0"/>
                <a:cs typeface="Arial" pitchFamily="34" charset="0"/>
              </a:rPr>
              <a:t>Dung </a:t>
            </a:r>
            <a:r>
              <a:rPr lang="en-US" b="1" dirty="0" err="1">
                <a:solidFill>
                  <a:srgbClr val="0000FF"/>
                </a:solidFill>
                <a:latin typeface="Arial" pitchFamily="34" charset="0"/>
                <a:cs typeface="Arial" pitchFamily="34" charset="0"/>
              </a:rPr>
              <a:t>dịch</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sát</a:t>
            </a:r>
            <a:r>
              <a:rPr lang="en-US" b="1" dirty="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khuẩn</a:t>
            </a:r>
            <a:r>
              <a:rPr lang="en-US" b="1" dirty="0" smtClean="0">
                <a:solidFill>
                  <a:srgbClr val="0000FF"/>
                </a:solidFill>
                <a:latin typeface="Arial" pitchFamily="34" charset="0"/>
                <a:cs typeface="Arial" pitchFamily="34" charset="0"/>
              </a:rPr>
              <a:t>: Betadine </a:t>
            </a:r>
            <a:r>
              <a:rPr lang="en-US" b="1" dirty="0">
                <a:solidFill>
                  <a:srgbClr val="0000FF"/>
                </a:solidFill>
                <a:latin typeface="Arial" pitchFamily="34" charset="0"/>
                <a:cs typeface="Arial" pitchFamily="34" charset="0"/>
              </a:rPr>
              <a:t>(</a:t>
            </a:r>
            <a:r>
              <a:rPr lang="en-US" b="1" dirty="0" err="1" smtClean="0">
                <a:solidFill>
                  <a:srgbClr val="0000FF"/>
                </a:solidFill>
                <a:latin typeface="Arial" pitchFamily="34" charset="0"/>
                <a:cs typeface="Arial" pitchFamily="34" charset="0"/>
              </a:rPr>
              <a:t>Povidine</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Cồn</a:t>
            </a:r>
            <a:r>
              <a:rPr lang="en-US" b="1" dirty="0" smtClean="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Iốt</a:t>
            </a:r>
            <a:r>
              <a:rPr lang="en-US" b="1" dirty="0">
                <a:solidFill>
                  <a:srgbClr val="0000FF"/>
                </a:solidFill>
                <a:latin typeface="Arial" pitchFamily="34" charset="0"/>
                <a:cs typeface="Arial" pitchFamily="34" charset="0"/>
              </a:rPr>
              <a:t> 10</a:t>
            </a:r>
            <a:r>
              <a:rPr lang="en-US" b="1" dirty="0" smtClean="0">
                <a:solidFill>
                  <a:srgbClr val="0000FF"/>
                </a:solidFill>
                <a:latin typeface="Arial" pitchFamily="34" charset="0"/>
                <a:cs typeface="Arial" pitchFamily="34" charset="0"/>
              </a:rPr>
              <a:t>%</a:t>
            </a:r>
            <a:endParaRPr lang="en-US" b="1" dirty="0">
              <a:solidFill>
                <a:srgbClr val="0000FF"/>
              </a:solidFill>
              <a:latin typeface="Arial" pitchFamily="34" charset="0"/>
              <a:cs typeface="Arial" pitchFamily="34"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27</a:t>
            </a:fld>
            <a:endParaRPr lang="en-US"/>
          </a:p>
        </p:txBody>
      </p:sp>
      <p:pic>
        <p:nvPicPr>
          <p:cNvPr id="8" name="Picture 7"/>
          <p:cNvPicPr>
            <a:picLocks noChangeAspect="1"/>
          </p:cNvPicPr>
          <p:nvPr/>
        </p:nvPicPr>
        <p:blipFill rotWithShape="1">
          <a:blip r:embed="rId5"/>
          <a:srcRect l="23751" r="22996"/>
          <a:stretch/>
        </p:blipFill>
        <p:spPr>
          <a:xfrm>
            <a:off x="469900" y="1907042"/>
            <a:ext cx="3073400" cy="30459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rotWithShape="1">
          <a:blip r:embed="rId6"/>
          <a:srcRect l="28551" r="25942"/>
          <a:stretch/>
        </p:blipFill>
        <p:spPr>
          <a:xfrm>
            <a:off x="4089400" y="1800283"/>
            <a:ext cx="1752600" cy="31872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Giải đáp] Cách trị Hắc lào bằng Cồn bao lâu khỏi? Bị ở đâu thì trị được?"/>
          <p:cNvPicPr>
            <a:picLocks noChangeAspect="1" noChangeArrowheads="1"/>
          </p:cNvPicPr>
          <p:nvPr/>
        </p:nvPicPr>
        <p:blipFill rotWithShape="1">
          <a:blip r:embed="rId7">
            <a:extLst>
              <a:ext uri="{28A0092B-C50C-407E-A947-70E740481C1C}">
                <a14:useLocalDpi xmlns:a14="http://schemas.microsoft.com/office/drawing/2010/main" val="0"/>
              </a:ext>
            </a:extLst>
          </a:blip>
          <a:srcRect l="62292" t="14444" r="9541" b="28889"/>
          <a:stretch/>
        </p:blipFill>
        <p:spPr bwMode="auto">
          <a:xfrm>
            <a:off x="6400799" y="1800283"/>
            <a:ext cx="2089449" cy="31527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04269719"/>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anose="020B0604020202020204" pitchFamily="34" charset="0"/>
                <a:ea typeface="Tahoma" pitchFamily="34" charset="0"/>
                <a:cs typeface="Arial" panose="020B0604020202020204" pitchFamily="34" charset="0"/>
              </a:rPr>
              <a:t>9. </a:t>
            </a:r>
            <a:r>
              <a:rPr lang="en-US" sz="2800" b="1" dirty="0">
                <a:solidFill>
                  <a:schemeClr val="bg1"/>
                </a:solidFill>
                <a:latin typeface="Arial" panose="020B0604020202020204" pitchFamily="34" charset="0"/>
                <a:ea typeface="Tahoma" pitchFamily="34" charset="0"/>
                <a:cs typeface="Arial" panose="020B0604020202020204" pitchFamily="34" charset="0"/>
              </a:rPr>
              <a:t>THỰC HIỆN KỸ </a:t>
            </a:r>
            <a:r>
              <a:rPr lang="en-US" sz="2800" b="1" dirty="0" smtClean="0">
                <a:solidFill>
                  <a:schemeClr val="bg1"/>
                </a:solidFill>
                <a:latin typeface="Arial" panose="020B0604020202020204" pitchFamily="34" charset="0"/>
                <a:ea typeface="Tahoma" pitchFamily="34" charset="0"/>
                <a:cs typeface="Arial" panose="020B0604020202020204" pitchFamily="34" charset="0"/>
              </a:rPr>
              <a:t>THUẬT</a:t>
            </a: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152400" y="666749"/>
            <a:ext cx="8763000" cy="4267202"/>
          </a:xfrm>
        </p:spPr>
        <p:txBody>
          <a:bodyPr>
            <a:noAutofit/>
          </a:bodyPr>
          <a:lstStyle/>
          <a:p>
            <a:pPr marL="457200" indent="-457200" algn="l">
              <a:buFont typeface="Arial" panose="020B0604020202020204" pitchFamily="34" charset="0"/>
              <a:buChar char="•"/>
            </a:pPr>
            <a:r>
              <a:rPr lang="en-US" b="1" dirty="0" err="1" smtClean="0">
                <a:solidFill>
                  <a:srgbClr val="0000FF"/>
                </a:solidFill>
                <a:latin typeface="Arial" pitchFamily="34" charset="0"/>
                <a:cs typeface="Arial" pitchFamily="34" charset="0"/>
              </a:rPr>
              <a:t>Thuốc</a:t>
            </a:r>
            <a:r>
              <a:rPr lang="en-US" b="1" dirty="0" smtClean="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dùng</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tại</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chỗ</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oxyt</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kẽm</a:t>
            </a:r>
            <a:r>
              <a:rPr lang="en-US" b="1" dirty="0">
                <a:solidFill>
                  <a:srgbClr val="0000FF"/>
                </a:solidFill>
                <a:latin typeface="Arial" pitchFamily="34" charset="0"/>
                <a:cs typeface="Arial" pitchFamily="34" charset="0"/>
              </a:rPr>
              <a:t>, </a:t>
            </a:r>
            <a:r>
              <a:rPr lang="en-US" b="1" dirty="0" smtClean="0">
                <a:solidFill>
                  <a:srgbClr val="0000FF"/>
                </a:solidFill>
                <a:latin typeface="Arial" pitchFamily="34" charset="0"/>
                <a:cs typeface="Arial" pitchFamily="34" charset="0"/>
              </a:rPr>
              <a:t>Gel </a:t>
            </a:r>
            <a:r>
              <a:rPr lang="en-US" b="1" dirty="0" err="1" smtClean="0">
                <a:solidFill>
                  <a:srgbClr val="0000FF"/>
                </a:solidFill>
                <a:latin typeface="Arial" pitchFamily="34" charset="0"/>
                <a:cs typeface="Arial" pitchFamily="34" charset="0"/>
              </a:rPr>
              <a:t>anson</a:t>
            </a:r>
            <a:r>
              <a:rPr lang="en-US" b="1" dirty="0" smtClean="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G</a:t>
            </a:r>
            <a:r>
              <a:rPr lang="en-US" b="1" dirty="0" err="1" smtClean="0">
                <a:solidFill>
                  <a:srgbClr val="0000FF"/>
                </a:solidFill>
                <a:latin typeface="Arial" pitchFamily="34" charset="0"/>
                <a:cs typeface="Arial" pitchFamily="34" charset="0"/>
              </a:rPr>
              <a:t>ạc</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aquacel</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bạc</a:t>
            </a:r>
            <a:r>
              <a:rPr lang="en-US" b="1" dirty="0">
                <a:solidFill>
                  <a:srgbClr val="0000FF"/>
                </a:solidFill>
                <a:latin typeface="Arial" pitchFamily="34" charset="0"/>
                <a:cs typeface="Arial" pitchFamily="34" charset="0"/>
              </a:rPr>
              <a:t>.</a:t>
            </a:r>
            <a:endParaRPr lang="en-US" b="1" dirty="0" smtClean="0">
              <a:solidFill>
                <a:srgbClr val="0000FF"/>
              </a:solidFill>
              <a:latin typeface="Arial" pitchFamily="34" charset="0"/>
              <a:cs typeface="Arial" pitchFamily="34"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28</a:t>
            </a:fld>
            <a:endParaRPr lang="en-US"/>
          </a:p>
        </p:txBody>
      </p:sp>
      <p:pic>
        <p:nvPicPr>
          <p:cNvPr id="8" name="Picture 7"/>
          <p:cNvPicPr>
            <a:picLocks noChangeAspect="1"/>
          </p:cNvPicPr>
          <p:nvPr/>
        </p:nvPicPr>
        <p:blipFill>
          <a:blip r:embed="rId5"/>
          <a:stretch>
            <a:fillRect/>
          </a:stretch>
        </p:blipFill>
        <p:spPr>
          <a:xfrm>
            <a:off x="327600" y="2050159"/>
            <a:ext cx="2857500" cy="2482341"/>
          </a:xfrm>
          <a:prstGeom prst="rect">
            <a:avLst/>
          </a:prstGeom>
        </p:spPr>
      </p:pic>
      <p:pic>
        <p:nvPicPr>
          <p:cNvPr id="9" name="Picture 8">
            <a:extLst>
              <a:ext uri="{FF2B5EF4-FFF2-40B4-BE49-F238E27FC236}">
                <a16:creationId xmlns:a16="http://schemas.microsoft.com/office/drawing/2014/main" id="{68B165D1-0512-421A-82D8-FA76590DCFEA}"/>
              </a:ext>
            </a:extLst>
          </p:cNvPr>
          <p:cNvPicPr>
            <a:picLocks noChangeAspect="1"/>
          </p:cNvPicPr>
          <p:nvPr/>
        </p:nvPicPr>
        <p:blipFill>
          <a:blip r:embed="rId6"/>
          <a:stretch>
            <a:fillRect/>
          </a:stretch>
        </p:blipFill>
        <p:spPr>
          <a:xfrm>
            <a:off x="3398400" y="2036237"/>
            <a:ext cx="2642075" cy="2496263"/>
          </a:xfrm>
          <a:prstGeom prst="rect">
            <a:avLst/>
          </a:prstGeom>
        </p:spPr>
      </p:pic>
      <p:pic>
        <p:nvPicPr>
          <p:cNvPr id="12" name="Picture 11">
            <a:extLst>
              <a:ext uri="{FF2B5EF4-FFF2-40B4-BE49-F238E27FC236}">
                <a16:creationId xmlns:a16="http://schemas.microsoft.com/office/drawing/2014/main" id="{0027171F-3A7A-459A-BD06-7197060DF572}"/>
              </a:ext>
            </a:extLst>
          </p:cNvPr>
          <p:cNvPicPr>
            <a:picLocks noChangeAspect="1"/>
          </p:cNvPicPr>
          <p:nvPr/>
        </p:nvPicPr>
        <p:blipFill>
          <a:blip r:embed="rId7"/>
          <a:stretch>
            <a:fillRect/>
          </a:stretch>
        </p:blipFill>
        <p:spPr>
          <a:xfrm>
            <a:off x="6480000" y="2050160"/>
            <a:ext cx="2443950" cy="2510184"/>
          </a:xfrm>
          <a:prstGeom prst="rect">
            <a:avLst/>
          </a:prstGeom>
        </p:spPr>
      </p:pic>
    </p:spTree>
    <p:extLst>
      <p:ext uri="{BB962C8B-B14F-4D97-AF65-F5344CB8AC3E}">
        <p14:creationId xmlns:p14="http://schemas.microsoft.com/office/powerpoint/2010/main" val="2657584418"/>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itchFamily="34" charset="0"/>
                <a:ea typeface="Tahoma" pitchFamily="34" charset="0"/>
                <a:cs typeface="Arial" pitchFamily="34" charset="0"/>
              </a:rPr>
              <a:t>DUNG DỊCH, THUỐC, GẠC </a:t>
            </a:r>
          </a:p>
        </p:txBody>
      </p:sp>
      <p:pic>
        <p:nvPicPr>
          <p:cNvPr id="6" name="Picture 3" descr="D:\ảnh\LOGO bachmai.jpg"/>
          <p:cNvPicPr>
            <a:picLocks noChangeAspect="1" noChangeArrowheads="1"/>
          </p:cNvPicPr>
          <p:nvPr/>
        </p:nvPicPr>
        <p:blipFill>
          <a:blip r:embed="rId2"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419100" y="3838512"/>
            <a:ext cx="1714500" cy="369332"/>
          </a:xfrm>
          <a:prstGeom prst="rect">
            <a:avLst/>
          </a:prstGeom>
          <a:noFill/>
        </p:spPr>
        <p:txBody>
          <a:bodyPr wrap="square" rtlCol="0">
            <a:spAutoFit/>
          </a:bodyPr>
          <a:lstStyle/>
          <a:p>
            <a:pPr algn="ctr"/>
            <a:r>
              <a:rPr lang="en-US" b="1" dirty="0">
                <a:solidFill>
                  <a:srgbClr val="0000FF"/>
                </a:solidFill>
              </a:rPr>
              <a:t>GẠC MIẾNG</a:t>
            </a:r>
          </a:p>
        </p:txBody>
      </p:sp>
      <p:sp>
        <p:nvSpPr>
          <p:cNvPr id="12" name="TextBox 11"/>
          <p:cNvSpPr txBox="1"/>
          <p:nvPr/>
        </p:nvSpPr>
        <p:spPr>
          <a:xfrm>
            <a:off x="3714750" y="3807997"/>
            <a:ext cx="1714500" cy="369332"/>
          </a:xfrm>
          <a:prstGeom prst="rect">
            <a:avLst/>
          </a:prstGeom>
          <a:noFill/>
        </p:spPr>
        <p:txBody>
          <a:bodyPr wrap="square" rtlCol="0">
            <a:spAutoFit/>
          </a:bodyPr>
          <a:lstStyle/>
          <a:p>
            <a:pPr algn="ctr"/>
            <a:r>
              <a:rPr lang="en-US" b="1" dirty="0">
                <a:solidFill>
                  <a:srgbClr val="0000FF"/>
                </a:solidFill>
              </a:rPr>
              <a:t>GẠC CỦ ẤU</a:t>
            </a:r>
          </a:p>
        </p:txBody>
      </p:sp>
      <p:sp>
        <p:nvSpPr>
          <p:cNvPr id="13" name="TextBox 12"/>
          <p:cNvSpPr txBox="1"/>
          <p:nvPr/>
        </p:nvSpPr>
        <p:spPr>
          <a:xfrm>
            <a:off x="6788571" y="3862941"/>
            <a:ext cx="1714500" cy="646331"/>
          </a:xfrm>
          <a:prstGeom prst="rect">
            <a:avLst/>
          </a:prstGeom>
          <a:noFill/>
        </p:spPr>
        <p:txBody>
          <a:bodyPr wrap="square" rtlCol="0">
            <a:spAutoFit/>
          </a:bodyPr>
          <a:lstStyle/>
          <a:p>
            <a:pPr algn="ctr"/>
            <a:r>
              <a:rPr lang="en-US" b="1" dirty="0">
                <a:solidFill>
                  <a:srgbClr val="0000FF"/>
                </a:solidFill>
              </a:rPr>
              <a:t>GẠC MECHE (MÉT)</a:t>
            </a:r>
          </a:p>
        </p:txBody>
      </p:sp>
      <p:pic>
        <p:nvPicPr>
          <p:cNvPr id="14338" name="Picture 2" descr="HÃ¬nh áº£nh cÃ³ liÃ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128" y="1048594"/>
            <a:ext cx="2218871"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stretch>
            <a:fillRect/>
          </a:stretch>
        </p:blipFill>
        <p:spPr>
          <a:xfrm>
            <a:off x="3200400" y="1067644"/>
            <a:ext cx="2743200" cy="2543175"/>
          </a:xfrm>
          <a:prstGeom prst="rect">
            <a:avLst/>
          </a:prstGeom>
        </p:spPr>
      </p:pic>
      <p:pic>
        <p:nvPicPr>
          <p:cNvPr id="14340" name="Picture 4" descr="HÃ¬nh áº£nh cÃ³ liÃªn qu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64708" y="1029544"/>
            <a:ext cx="2562226" cy="256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84217"/>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76200" y="666748"/>
            <a:ext cx="9067800" cy="4476752"/>
          </a:xfrm>
        </p:spPr>
        <p:txBody>
          <a:bodyPr>
            <a:noAutofit/>
          </a:bodyPr>
          <a:lstStyle/>
          <a:p>
            <a:endParaRPr lang="en-US" b="1" dirty="0">
              <a:solidFill>
                <a:srgbClr val="0000FF"/>
              </a:solidFill>
            </a:endParaRPr>
          </a:p>
          <a:p>
            <a:endParaRPr lang="en-US" sz="2400" dirty="0">
              <a:solidFill>
                <a:srgbClr val="0000FF"/>
              </a:solidFill>
              <a:latin typeface="Arial" panose="020B0604020202020204" pitchFamily="34" charset="0"/>
              <a:cs typeface="Arial" pitchFamily="34" charset="0"/>
            </a:endParaRPr>
          </a:p>
        </p:txBody>
      </p:sp>
      <p:sp>
        <p:nvSpPr>
          <p:cNvPr id="13" name="Subtitle 2">
            <a:extLst>
              <a:ext uri="{FF2B5EF4-FFF2-40B4-BE49-F238E27FC236}">
                <a16:creationId xmlns:a16="http://schemas.microsoft.com/office/drawing/2014/main" id="{825902FB-C37D-4B98-97CB-3F13471A2CF7}"/>
              </a:ext>
            </a:extLst>
          </p:cNvPr>
          <p:cNvSpPr txBox="1">
            <a:spLocks/>
          </p:cNvSpPr>
          <p:nvPr/>
        </p:nvSpPr>
        <p:spPr>
          <a:xfrm>
            <a:off x="76200" y="706260"/>
            <a:ext cx="8991600" cy="44372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20000"/>
              </a:lnSpc>
            </a:pPr>
            <a:r>
              <a:rPr lang="en-US" sz="3600" b="1" dirty="0" err="1">
                <a:solidFill>
                  <a:srgbClr val="FF0000"/>
                </a:solidFill>
                <a:latin typeface="Arial" pitchFamily="34" charset="0"/>
                <a:ea typeface="Tahoma" pitchFamily="34" charset="0"/>
                <a:cs typeface="Arial" pitchFamily="34" charset="0"/>
              </a:rPr>
              <a:t>Bài</a:t>
            </a:r>
            <a:r>
              <a:rPr lang="en-US" sz="3600" b="1" dirty="0">
                <a:solidFill>
                  <a:srgbClr val="FF0000"/>
                </a:solidFill>
                <a:latin typeface="Arial" pitchFamily="34" charset="0"/>
                <a:ea typeface="Tahoma" pitchFamily="34" charset="0"/>
                <a:cs typeface="Arial" pitchFamily="34" charset="0"/>
              </a:rPr>
              <a:t> 16.1</a:t>
            </a:r>
          </a:p>
          <a:p>
            <a:pPr>
              <a:lnSpc>
                <a:spcPct val="120000"/>
              </a:lnSpc>
            </a:pPr>
            <a:r>
              <a:rPr lang="vi-VN" sz="3600" b="1" dirty="0">
                <a:solidFill>
                  <a:srgbClr val="0000FF"/>
                </a:solidFill>
                <a:latin typeface="Arial" pitchFamily="34" charset="0"/>
                <a:ea typeface="Tahoma" pitchFamily="34" charset="0"/>
                <a:cs typeface="Arial" pitchFamily="34" charset="0"/>
              </a:rPr>
              <a:t>KỸ THUẬT THAY BĂNG VẾT THƯƠNG</a:t>
            </a:r>
          </a:p>
          <a:p>
            <a:pPr>
              <a:lnSpc>
                <a:spcPct val="120000"/>
              </a:lnSpc>
            </a:pPr>
            <a:r>
              <a:rPr lang="en-US" b="1" dirty="0">
                <a:solidFill>
                  <a:srgbClr val="0000FF"/>
                </a:solidFill>
                <a:latin typeface="Arial" pitchFamily="34" charset="0"/>
                <a:ea typeface="Tahoma" pitchFamily="34" charset="0"/>
                <a:cs typeface="Arial" pitchFamily="34" charset="0"/>
              </a:rPr>
              <a:t>   </a:t>
            </a:r>
          </a:p>
          <a:p>
            <a:endParaRPr lang="en-US" sz="3500" b="1" dirty="0">
              <a:solidFill>
                <a:srgbClr val="0000FF"/>
              </a:solidFill>
              <a:latin typeface="Arial" pitchFamily="34" charset="0"/>
              <a:ea typeface="Tahoma" pitchFamily="34" charset="0"/>
              <a:cs typeface="Arial" pitchFamily="34" charset="0"/>
            </a:endParaRPr>
          </a:p>
          <a:p>
            <a:r>
              <a:rPr lang="en-US" sz="3500" b="1" dirty="0">
                <a:solidFill>
                  <a:srgbClr val="0000FF"/>
                </a:solidFill>
                <a:latin typeface="Arial" pitchFamily="34" charset="0"/>
                <a:ea typeface="Tahoma" pitchFamily="34" charset="0"/>
                <a:cs typeface="Arial" pitchFamily="34" charset="0"/>
              </a:rPr>
              <a:t>                                     	                      </a:t>
            </a:r>
          </a:p>
          <a:p>
            <a:pPr algn="r"/>
            <a:r>
              <a:rPr lang="en-US" sz="3500" b="1" dirty="0">
                <a:solidFill>
                  <a:srgbClr val="0000FF"/>
                </a:solidFill>
                <a:latin typeface="Arial" pitchFamily="34" charset="0"/>
                <a:ea typeface="Tahoma" pitchFamily="34" charset="0"/>
                <a:cs typeface="Arial" pitchFamily="34" charset="0"/>
              </a:rPr>
              <a:t>	</a:t>
            </a:r>
            <a:r>
              <a:rPr lang="en-US" sz="2000" b="1" dirty="0" err="1">
                <a:solidFill>
                  <a:srgbClr val="FF0000"/>
                </a:solidFill>
                <a:latin typeface="Arial" pitchFamily="34" charset="0"/>
                <a:ea typeface="Tahoma" pitchFamily="34" charset="0"/>
                <a:cs typeface="Arial" pitchFamily="34" charset="0"/>
              </a:rPr>
              <a:t>Bộ</a:t>
            </a:r>
            <a:r>
              <a:rPr lang="en-US" sz="2000" b="1" dirty="0">
                <a:solidFill>
                  <a:srgbClr val="FF0000"/>
                </a:solidFill>
                <a:latin typeface="Arial" pitchFamily="34" charset="0"/>
                <a:ea typeface="Tahoma" pitchFamily="34" charset="0"/>
                <a:cs typeface="Arial" pitchFamily="34" charset="0"/>
              </a:rPr>
              <a:t> </a:t>
            </a:r>
            <a:r>
              <a:rPr lang="en-US" sz="2000" b="1" dirty="0" err="1">
                <a:solidFill>
                  <a:srgbClr val="FF0000"/>
                </a:solidFill>
                <a:latin typeface="Arial" pitchFamily="34" charset="0"/>
                <a:ea typeface="Tahoma" pitchFamily="34" charset="0"/>
                <a:cs typeface="Arial" pitchFamily="34" charset="0"/>
              </a:rPr>
              <a:t>môn</a:t>
            </a:r>
            <a:r>
              <a:rPr lang="en-US" sz="2000" b="1" dirty="0">
                <a:solidFill>
                  <a:srgbClr val="FF0000"/>
                </a:solidFill>
                <a:latin typeface="Arial" pitchFamily="34" charset="0"/>
                <a:ea typeface="Tahoma" pitchFamily="34" charset="0"/>
                <a:cs typeface="Arial" pitchFamily="34" charset="0"/>
              </a:rPr>
              <a:t> </a:t>
            </a:r>
            <a:r>
              <a:rPr lang="en-US" sz="2000" b="1" dirty="0" err="1">
                <a:solidFill>
                  <a:srgbClr val="FF0000"/>
                </a:solidFill>
                <a:latin typeface="Arial" pitchFamily="34" charset="0"/>
                <a:ea typeface="Tahoma" pitchFamily="34" charset="0"/>
                <a:cs typeface="Arial" pitchFamily="34" charset="0"/>
              </a:rPr>
              <a:t>Điều</a:t>
            </a:r>
            <a:r>
              <a:rPr lang="en-US" sz="2000" b="1" dirty="0">
                <a:solidFill>
                  <a:srgbClr val="FF0000"/>
                </a:solidFill>
                <a:latin typeface="Arial" pitchFamily="34" charset="0"/>
                <a:ea typeface="Tahoma" pitchFamily="34" charset="0"/>
                <a:cs typeface="Arial" pitchFamily="34" charset="0"/>
              </a:rPr>
              <a:t> </a:t>
            </a:r>
            <a:r>
              <a:rPr lang="en-US" sz="2000" b="1" dirty="0" err="1">
                <a:solidFill>
                  <a:srgbClr val="FF0000"/>
                </a:solidFill>
                <a:latin typeface="Arial" pitchFamily="34" charset="0"/>
                <a:ea typeface="Tahoma" pitchFamily="34" charset="0"/>
                <a:cs typeface="Arial" pitchFamily="34" charset="0"/>
              </a:rPr>
              <a:t>dưỡng</a:t>
            </a:r>
            <a:endParaRPr lang="en-US" sz="2000" b="1" dirty="0">
              <a:solidFill>
                <a:srgbClr val="FF0000"/>
              </a:solidFill>
              <a:latin typeface="Arial" pitchFamily="34" charset="0"/>
              <a:ea typeface="Tahoma" pitchFamily="34" charset="0"/>
              <a:cs typeface="Arial" pitchFamily="34" charset="0"/>
            </a:endParaRPr>
          </a:p>
        </p:txBody>
      </p:sp>
      <p:sp>
        <p:nvSpPr>
          <p:cNvPr id="16"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pPr eaLnBrk="1" hangingPunct="1"/>
            <a:r>
              <a:rPr lang="en-US" sz="2800" b="1" dirty="0">
                <a:solidFill>
                  <a:schemeClr val="bg1"/>
                </a:solidFill>
                <a:latin typeface="Tahoma" pitchFamily="34" charset="0"/>
                <a:ea typeface="Tahoma" pitchFamily="34" charset="0"/>
                <a:cs typeface="Tahoma" pitchFamily="34" charset="0"/>
              </a:rPr>
              <a:t>TRƯỜNG CAO ĐẲNG Y TẾ BẠCH MAI</a:t>
            </a:r>
            <a:endParaRPr lang="en-US" altLang="en-US" sz="2800" b="1" dirty="0">
              <a:solidFill>
                <a:schemeClr val="bg1"/>
              </a:solidFill>
              <a:latin typeface="Tahoma" panose="020B0604030504040204" pitchFamily="34" charset="0"/>
              <a:cs typeface="Tahoma" panose="020B0604030504040204" pitchFamily="34" charset="0"/>
            </a:endParaRPr>
          </a:p>
        </p:txBody>
      </p:sp>
      <p:pic>
        <p:nvPicPr>
          <p:cNvPr id="1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Slide Number Placeholder 1"/>
          <p:cNvSpPr>
            <a:spLocks noGrp="1"/>
          </p:cNvSpPr>
          <p:nvPr>
            <p:ph type="sldNum" sz="quarter" idx="12"/>
          </p:nvPr>
        </p:nvSpPr>
        <p:spPr/>
        <p:txBody>
          <a:bodyPr/>
          <a:lstStyle/>
          <a:p>
            <a:fld id="{4EAF65A9-22AB-466A-842E-C5BF9E56D958}" type="slidenum">
              <a:rPr lang="en-US" smtClean="0"/>
              <a:pPr/>
              <a:t>3</a:t>
            </a:fld>
            <a:endParaRPr lang="en-US"/>
          </a:p>
        </p:txBody>
      </p:sp>
      <p:pic>
        <p:nvPicPr>
          <p:cNvPr id="8" name="Picture 7">
            <a:extLst>
              <a:ext uri="{FF2B5EF4-FFF2-40B4-BE49-F238E27FC236}">
                <a16:creationId xmlns:a16="http://schemas.microsoft.com/office/drawing/2014/main" id="{BF923449-0EE6-448D-B9E5-174D0267FB4C}"/>
              </a:ext>
            </a:extLst>
          </p:cNvPr>
          <p:cNvPicPr>
            <a:picLocks noChangeAspect="1"/>
          </p:cNvPicPr>
          <p:nvPr/>
        </p:nvPicPr>
        <p:blipFill>
          <a:blip r:embed="rId5"/>
          <a:stretch>
            <a:fillRect/>
          </a:stretch>
        </p:blipFill>
        <p:spPr>
          <a:xfrm rot="10800000" flipV="1">
            <a:off x="2520000" y="2214027"/>
            <a:ext cx="3394088" cy="2262725"/>
          </a:xfrm>
          <a:prstGeom prst="rect">
            <a:avLst/>
          </a:prstGeom>
        </p:spPr>
      </p:pic>
    </p:spTree>
    <p:extLst>
      <p:ext uri="{BB962C8B-B14F-4D97-AF65-F5344CB8AC3E}">
        <p14:creationId xmlns:p14="http://schemas.microsoft.com/office/powerpoint/2010/main" val="4281507413"/>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Autofit/>
          </a:bodyPr>
          <a:lstStyle/>
          <a:p>
            <a:r>
              <a:rPr lang="en-US" sz="2300" b="1" dirty="0" smtClean="0">
                <a:solidFill>
                  <a:schemeClr val="bg1"/>
                </a:solidFill>
                <a:latin typeface="Arial" panose="020B0604020202020204" pitchFamily="34" charset="0"/>
                <a:ea typeface="Tahoma" pitchFamily="34" charset="0"/>
                <a:cs typeface="Arial" panose="020B0604020202020204" pitchFamily="34" charset="0"/>
              </a:rPr>
              <a:t>9. THỰC HIỆN KỸ THUẬT</a:t>
            </a:r>
            <a:br>
              <a:rPr lang="en-US" sz="2300" b="1" dirty="0" smtClean="0">
                <a:solidFill>
                  <a:schemeClr val="bg1"/>
                </a:solidFill>
                <a:latin typeface="Arial" panose="020B0604020202020204" pitchFamily="34" charset="0"/>
                <a:ea typeface="Tahoma" pitchFamily="34" charset="0"/>
                <a:cs typeface="Arial" panose="020B0604020202020204" pitchFamily="34" charset="0"/>
              </a:rPr>
            </a:br>
            <a:r>
              <a:rPr lang="en-US" sz="2000" b="1" dirty="0" smtClean="0">
                <a:solidFill>
                  <a:schemeClr val="bg1"/>
                </a:solidFill>
                <a:latin typeface="Arial" panose="020B0604020202020204" pitchFamily="34" charset="0"/>
                <a:ea typeface="Tahoma" pitchFamily="34" charset="0"/>
                <a:cs typeface="Arial" panose="020B0604020202020204" pitchFamily="34" charset="0"/>
              </a:rPr>
              <a:t>TÌNH HUỐNG LÂM SÀNG</a:t>
            </a:r>
            <a:endParaRPr lang="en-US" sz="2000" b="1" dirty="0">
              <a:solidFill>
                <a:schemeClr val="bg1"/>
              </a:solidFill>
              <a:latin typeface="Arial" panose="020B0604020202020204" pitchFamily="34" charset="0"/>
              <a:ea typeface="Tahoma" pitchFamily="34" charset="0"/>
              <a:cs typeface="Arial" panose="020B0604020202020204" pitchFamily="34" charset="0"/>
            </a:endParaRPr>
          </a:p>
        </p:txBody>
      </p:sp>
      <p:pic>
        <p:nvPicPr>
          <p:cNvPr id="1026" name="Picture 2" descr="C:\Users\VN-Pro\Desktop\Quy chuan Logo Cao Dang y Bach Mai_nho.jpg"/>
          <p:cNvPicPr>
            <a:picLocks noChangeAspect="1" noChangeArrowheads="1"/>
          </p:cNvPicPr>
          <p:nvPr/>
        </p:nvPicPr>
        <p:blipFill>
          <a:blip r:embed="rId3" cstate="print"/>
          <a:srcRect/>
          <a:stretch>
            <a:fillRect/>
          </a:stretch>
        </p:blipFill>
        <p:spPr bwMode="auto">
          <a:xfrm>
            <a:off x="8427307" y="0"/>
            <a:ext cx="673447" cy="65661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4" cstate="print"/>
          <a:srcRect/>
          <a:stretch>
            <a:fillRect/>
          </a:stretch>
        </p:blipFill>
        <p:spPr bwMode="auto">
          <a:xfrm>
            <a:off x="48782" y="24714"/>
            <a:ext cx="654465" cy="63189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742950"/>
            <a:ext cx="9144000" cy="4343400"/>
          </a:xfrm>
        </p:spPr>
        <p:txBody>
          <a:bodyPr>
            <a:noAutofit/>
          </a:bodyPr>
          <a:lstStyle/>
          <a:p>
            <a:pPr algn="just">
              <a:lnSpc>
                <a:spcPct val="120000"/>
              </a:lnSpc>
              <a:spcBef>
                <a:spcPts val="0"/>
              </a:spcBef>
            </a:pPr>
            <a:r>
              <a:rPr lang="en-US" sz="2400" dirty="0" err="1">
                <a:solidFill>
                  <a:srgbClr val="0000FF"/>
                </a:solidFill>
                <a:latin typeface="Arial" panose="020B0604020202020204" pitchFamily="34" charset="0"/>
                <a:cs typeface="Arial" panose="020B0604020202020204" pitchFamily="34" charset="0"/>
              </a:rPr>
              <a:t>Người</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bệnh</a:t>
            </a:r>
            <a:r>
              <a:rPr lang="en-US" sz="2400" dirty="0">
                <a:solidFill>
                  <a:srgbClr val="0000FF"/>
                </a:solidFill>
                <a:latin typeface="Arial" panose="020B0604020202020204" pitchFamily="34" charset="0"/>
                <a:cs typeface="Arial" panose="020B0604020202020204" pitchFamily="34" charset="0"/>
              </a:rPr>
              <a:t>:</a:t>
            </a:r>
            <a:r>
              <a:rPr lang="vi-VN" sz="2400" dirty="0">
                <a:solidFill>
                  <a:srgbClr val="0000FF"/>
                </a:solidFill>
                <a:latin typeface="Arial" panose="020B0604020202020204" pitchFamily="34" charset="0"/>
                <a:cs typeface="Arial" panose="020B0604020202020204" pitchFamily="34" charset="0"/>
              </a:rPr>
              <a:t> T</a:t>
            </a:r>
            <a:r>
              <a:rPr lang="en-US" sz="2400" dirty="0">
                <a:solidFill>
                  <a:srgbClr val="0000FF"/>
                </a:solidFill>
                <a:latin typeface="Arial" panose="020B0604020202020204" pitchFamily="34" charset="0"/>
                <a:cs typeface="Arial" panose="020B0604020202020204" pitchFamily="34" charset="0"/>
              </a:rPr>
              <a:t>RẦN BÌNH TR </a:t>
            </a:r>
            <a:r>
              <a:rPr lang="en-US" sz="2400" dirty="0" smtClean="0">
                <a:solidFill>
                  <a:srgbClr val="0000FF"/>
                </a:solidFill>
                <a:latin typeface="Arial" panose="020B0604020202020204" pitchFamily="34" charset="0"/>
                <a:cs typeface="Arial" panose="020B0604020202020204" pitchFamily="34" charset="0"/>
              </a:rPr>
              <a:t>                             </a:t>
            </a:r>
            <a:r>
              <a:rPr lang="vi-VN" sz="2400" dirty="0" smtClean="0">
                <a:solidFill>
                  <a:srgbClr val="0000FF"/>
                </a:solidFill>
                <a:latin typeface="Arial" panose="020B0604020202020204" pitchFamily="34" charset="0"/>
                <a:cs typeface="Arial" panose="020B0604020202020204" pitchFamily="34" charset="0"/>
              </a:rPr>
              <a:t> </a:t>
            </a:r>
            <a:r>
              <a:rPr lang="vi-VN" sz="2400" dirty="0">
                <a:solidFill>
                  <a:srgbClr val="0000FF"/>
                </a:solidFill>
                <a:latin typeface="Arial" panose="020B0604020202020204" pitchFamily="34" charset="0"/>
                <a:cs typeface="Arial" panose="020B0604020202020204" pitchFamily="34" charset="0"/>
              </a:rPr>
              <a:t>Sinh năm 1954; </a:t>
            </a:r>
            <a:endParaRPr lang="en-US" sz="2400" dirty="0">
              <a:solidFill>
                <a:srgbClr val="0000FF"/>
              </a:solidFill>
              <a:latin typeface="Arial" panose="020B0604020202020204" pitchFamily="34" charset="0"/>
              <a:cs typeface="Arial" panose="020B0604020202020204" pitchFamily="34" charset="0"/>
            </a:endParaRPr>
          </a:p>
          <a:p>
            <a:pPr algn="just">
              <a:lnSpc>
                <a:spcPct val="120000"/>
              </a:lnSpc>
              <a:spcBef>
                <a:spcPts val="0"/>
              </a:spcBef>
            </a:pPr>
            <a:r>
              <a:rPr lang="vi-VN" sz="2400" dirty="0">
                <a:solidFill>
                  <a:srgbClr val="0000FF"/>
                </a:solidFill>
                <a:latin typeface="Arial" panose="020B0604020202020204" pitchFamily="34" charset="0"/>
                <a:cs typeface="Arial" panose="020B0604020202020204" pitchFamily="34" charset="0"/>
              </a:rPr>
              <a:t>Giường số 76</a:t>
            </a:r>
            <a:r>
              <a:rPr lang="en-US" sz="2400" dirty="0">
                <a:solidFill>
                  <a:srgbClr val="0000FF"/>
                </a:solidFill>
                <a:latin typeface="Arial" panose="020B0604020202020204" pitchFamily="34" charset="0"/>
                <a:cs typeface="Arial" panose="020B0604020202020204" pitchFamily="34" charset="0"/>
              </a:rPr>
              <a:t>;           P</a:t>
            </a:r>
            <a:r>
              <a:rPr lang="vi-VN" sz="2400" dirty="0">
                <a:solidFill>
                  <a:srgbClr val="0000FF"/>
                </a:solidFill>
                <a:latin typeface="Arial" panose="020B0604020202020204" pitchFamily="34" charset="0"/>
                <a:cs typeface="Arial" panose="020B0604020202020204" pitchFamily="34" charset="0"/>
              </a:rPr>
              <a:t>hòng</a:t>
            </a:r>
            <a:r>
              <a:rPr lang="en-US" sz="2400" dirty="0">
                <a:solidFill>
                  <a:srgbClr val="0000FF"/>
                </a:solidFill>
                <a:latin typeface="Arial" panose="020B0604020202020204" pitchFamily="34" charset="0"/>
                <a:cs typeface="Arial" panose="020B0604020202020204" pitchFamily="34" charset="0"/>
              </a:rPr>
              <a:t>:</a:t>
            </a:r>
            <a:r>
              <a:rPr lang="vi-VN" sz="2400" dirty="0">
                <a:solidFill>
                  <a:srgbClr val="0000FF"/>
                </a:solidFill>
                <a:latin typeface="Arial" panose="020B0604020202020204" pitchFamily="34" charset="0"/>
                <a:cs typeface="Arial" panose="020B0604020202020204" pitchFamily="34" charset="0"/>
              </a:rPr>
              <a:t> 304</a:t>
            </a:r>
            <a:r>
              <a:rPr lang="en-US" sz="2400" dirty="0">
                <a:solidFill>
                  <a:srgbClr val="0000FF"/>
                </a:solidFill>
                <a:latin typeface="Arial" panose="020B0604020202020204" pitchFamily="34" charset="0"/>
                <a:cs typeface="Arial" panose="020B0604020202020204" pitchFamily="34" charset="0"/>
              </a:rPr>
              <a:t>; </a:t>
            </a:r>
            <a:r>
              <a:rPr lang="vi-VN" sz="2400" dirty="0">
                <a:solidFill>
                  <a:srgbClr val="0000FF"/>
                </a:solidFill>
                <a:latin typeface="Arial" panose="020B0604020202020204" pitchFamily="34" charset="0"/>
                <a:cs typeface="Arial" panose="020B0604020202020204" pitchFamily="34" charset="0"/>
              </a:rPr>
              <a:t> </a:t>
            </a:r>
            <a:r>
              <a:rPr lang="vi-VN" sz="2400" dirty="0" smtClean="0">
                <a:solidFill>
                  <a:srgbClr val="0000FF"/>
                </a:solidFill>
                <a:latin typeface="Arial" panose="020B0604020202020204" pitchFamily="34" charset="0"/>
                <a:cs typeface="Arial" panose="020B0604020202020204" pitchFamily="34" charset="0"/>
              </a:rPr>
              <a:t>Khoa</a:t>
            </a:r>
            <a:r>
              <a:rPr lang="en-US" sz="2400" dirty="0" smtClean="0">
                <a:solidFill>
                  <a:srgbClr val="0000FF"/>
                </a:solidFill>
                <a:latin typeface="Arial" panose="020B0604020202020204" pitchFamily="34" charset="0"/>
                <a:cs typeface="Arial" panose="020B0604020202020204" pitchFamily="34" charset="0"/>
              </a:rPr>
              <a:t>:</a:t>
            </a:r>
            <a:r>
              <a:rPr lang="vi-VN" sz="2400" dirty="0" smtClean="0">
                <a:solidFill>
                  <a:srgbClr val="0000FF"/>
                </a:solidFill>
                <a:latin typeface="Arial" panose="020B0604020202020204" pitchFamily="34" charset="0"/>
                <a:cs typeface="Arial" panose="020B0604020202020204" pitchFamily="34" charset="0"/>
              </a:rPr>
              <a:t> </a:t>
            </a:r>
            <a:r>
              <a:rPr lang="en-US" sz="2400" dirty="0">
                <a:solidFill>
                  <a:srgbClr val="0000FF"/>
                </a:solidFill>
                <a:latin typeface="Arial" panose="020B0604020202020204" pitchFamily="34" charset="0"/>
                <a:cs typeface="Arial" panose="020B0604020202020204" pitchFamily="34" charset="0"/>
              </a:rPr>
              <a:t>N</a:t>
            </a:r>
            <a:r>
              <a:rPr lang="vi-VN" sz="2400" dirty="0" smtClean="0">
                <a:solidFill>
                  <a:srgbClr val="0000FF"/>
                </a:solidFill>
                <a:latin typeface="Arial" panose="020B0604020202020204" pitchFamily="34" charset="0"/>
                <a:cs typeface="Arial" panose="020B0604020202020204" pitchFamily="34" charset="0"/>
              </a:rPr>
              <a:t>goại </a:t>
            </a:r>
            <a:r>
              <a:rPr lang="vi-VN" sz="2400" dirty="0">
                <a:solidFill>
                  <a:srgbClr val="0000FF"/>
                </a:solidFill>
                <a:latin typeface="Arial" panose="020B0604020202020204" pitchFamily="34" charset="0"/>
                <a:cs typeface="Arial" panose="020B0604020202020204" pitchFamily="34" charset="0"/>
              </a:rPr>
              <a:t>tổng hợp. </a:t>
            </a:r>
            <a:endParaRPr lang="en-US" sz="2400" dirty="0">
              <a:solidFill>
                <a:srgbClr val="0000FF"/>
              </a:solidFill>
              <a:latin typeface="Arial" panose="020B0604020202020204" pitchFamily="34" charset="0"/>
              <a:cs typeface="Arial" panose="020B0604020202020204" pitchFamily="34" charset="0"/>
            </a:endParaRPr>
          </a:p>
          <a:p>
            <a:pPr algn="just">
              <a:lnSpc>
                <a:spcPct val="120000"/>
              </a:lnSpc>
              <a:spcBef>
                <a:spcPts val="0"/>
              </a:spcBef>
            </a:pPr>
            <a:r>
              <a:rPr lang="vi-VN" sz="2400" dirty="0">
                <a:solidFill>
                  <a:srgbClr val="0000FF"/>
                </a:solidFill>
                <a:latin typeface="Arial" panose="020B0604020202020204" pitchFamily="34" charset="0"/>
                <a:cs typeface="Arial" panose="020B0604020202020204" pitchFamily="34" charset="0"/>
              </a:rPr>
              <a:t>Chẩn đoán: </a:t>
            </a:r>
            <a:r>
              <a:rPr lang="en-US" sz="2400" dirty="0">
                <a:solidFill>
                  <a:srgbClr val="0000FF"/>
                </a:solidFill>
                <a:latin typeface="Arial" panose="020B0604020202020204" pitchFamily="34" charset="0"/>
                <a:cs typeface="Arial" panose="020B0604020202020204" pitchFamily="34" charset="0"/>
              </a:rPr>
              <a:t>Sau </a:t>
            </a:r>
            <a:r>
              <a:rPr lang="en-US" sz="2400" dirty="0" err="1">
                <a:solidFill>
                  <a:srgbClr val="0000FF"/>
                </a:solidFill>
                <a:latin typeface="Arial" panose="020B0604020202020204" pitchFamily="34" charset="0"/>
                <a:cs typeface="Arial" panose="020B0604020202020204" pitchFamily="34" charset="0"/>
              </a:rPr>
              <a:t>mổ</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cắt</a:t>
            </a:r>
            <a:r>
              <a:rPr lang="en-US" sz="2400" dirty="0">
                <a:solidFill>
                  <a:srgbClr val="0000FF"/>
                </a:solidFill>
                <a:latin typeface="Arial" panose="020B0604020202020204" pitchFamily="34" charset="0"/>
                <a:cs typeface="Arial" panose="020B0604020202020204" pitchFamily="34" charset="0"/>
              </a:rPr>
              <a:t> u</a:t>
            </a:r>
            <a:r>
              <a:rPr lang="vi-VN" sz="2400" dirty="0">
                <a:solidFill>
                  <a:srgbClr val="0000FF"/>
                </a:solidFill>
                <a:latin typeface="Arial" panose="020B0604020202020204" pitchFamily="34" charset="0"/>
                <a:cs typeface="Arial" panose="020B0604020202020204" pitchFamily="34" charset="0"/>
              </a:rPr>
              <a:t> đầu tụy</a:t>
            </a:r>
          </a:p>
          <a:p>
            <a:pPr algn="just">
              <a:lnSpc>
                <a:spcPct val="120000"/>
              </a:lnSpc>
              <a:spcBef>
                <a:spcPts val="0"/>
              </a:spcBef>
            </a:pPr>
            <a:r>
              <a:rPr lang="vi-VN" sz="2400" dirty="0">
                <a:solidFill>
                  <a:srgbClr val="0000FF"/>
                </a:solidFill>
                <a:latin typeface="Arial" panose="020B0604020202020204" pitchFamily="34" charset="0"/>
                <a:cs typeface="Arial" panose="020B0604020202020204" pitchFamily="34" charset="0"/>
              </a:rPr>
              <a:t>Hiện tại: NB tỉnh, tiếp xúc tốt, sau mổ ngày thứ 3</a:t>
            </a:r>
            <a:r>
              <a:rPr lang="en-US" sz="2400" dirty="0">
                <a:solidFill>
                  <a:srgbClr val="0000FF"/>
                </a:solidFill>
                <a:latin typeface="Arial" panose="020B0604020202020204" pitchFamily="34" charset="0"/>
                <a:cs typeface="Arial" panose="020B0604020202020204" pitchFamily="34" charset="0"/>
              </a:rPr>
              <a:t>, n</a:t>
            </a:r>
            <a:r>
              <a:rPr lang="vi-VN" sz="2400" dirty="0">
                <a:solidFill>
                  <a:srgbClr val="0000FF"/>
                </a:solidFill>
                <a:latin typeface="Arial" panose="020B0604020202020204" pitchFamily="34" charset="0"/>
                <a:cs typeface="Arial" panose="020B0604020202020204" pitchFamily="34" charset="0"/>
              </a:rPr>
              <a:t>gười bệnh </a:t>
            </a:r>
            <a:r>
              <a:rPr lang="en-US" sz="2400" dirty="0" err="1" smtClean="0">
                <a:solidFill>
                  <a:srgbClr val="0000FF"/>
                </a:solidFill>
                <a:latin typeface="Arial" panose="020B0604020202020204" pitchFamily="34" charset="0"/>
                <a:cs typeface="Arial" panose="020B0604020202020204" pitchFamily="34" charset="0"/>
              </a:rPr>
              <a:t>đã</a:t>
            </a:r>
            <a:r>
              <a:rPr lang="vi-VN" sz="2400" dirty="0" smtClean="0">
                <a:solidFill>
                  <a:srgbClr val="0000FF"/>
                </a:solidFill>
                <a:latin typeface="Arial" panose="020B0604020202020204" pitchFamily="34" charset="0"/>
                <a:cs typeface="Arial" panose="020B0604020202020204" pitchFamily="34" charset="0"/>
              </a:rPr>
              <a:t> </a:t>
            </a:r>
            <a:r>
              <a:rPr lang="vi-VN" sz="2400" dirty="0">
                <a:solidFill>
                  <a:srgbClr val="0000FF"/>
                </a:solidFill>
                <a:latin typeface="Arial" panose="020B0604020202020204" pitchFamily="34" charset="0"/>
                <a:cs typeface="Arial" panose="020B0604020202020204" pitchFamily="34" charset="0"/>
              </a:rPr>
              <a:t>trung tiện, </a:t>
            </a:r>
            <a:r>
              <a:rPr lang="en-US" sz="2400" dirty="0" err="1">
                <a:solidFill>
                  <a:srgbClr val="0000FF"/>
                </a:solidFill>
                <a:latin typeface="Arial" panose="020B0604020202020204" pitchFamily="34" charset="0"/>
                <a:cs typeface="Arial" panose="020B0604020202020204" pitchFamily="34" charset="0"/>
              </a:rPr>
              <a:t>có</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vết</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mổ</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đường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trắng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giữa</a:t>
            </a:r>
            <a:r>
              <a:rPr lang="en-US" sz="2400" dirty="0">
                <a:solidFill>
                  <a:srgbClr val="0000FF"/>
                </a:solidFill>
                <a:latin typeface="Arial" panose="020B0604020202020204" pitchFamily="34" charset="0"/>
                <a:cs typeface="Arial" panose="020B0604020202020204" pitchFamily="34" charset="0"/>
              </a:rPr>
              <a:t>, </a:t>
            </a:r>
            <a:r>
              <a:rPr lang="vi-VN" sz="2400" dirty="0">
                <a:solidFill>
                  <a:srgbClr val="0000FF"/>
                </a:solidFill>
                <a:latin typeface="Arial" panose="020B0604020202020204" pitchFamily="34" charset="0"/>
                <a:cs typeface="Arial" panose="020B0604020202020204" pitchFamily="34" charset="0"/>
              </a:rPr>
              <a:t>đau vết mổ</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băng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vết</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mổ</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không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thấm</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dịch</a:t>
            </a:r>
            <a:endParaRPr lang="vi-VN" sz="2400" dirty="0">
              <a:solidFill>
                <a:srgbClr val="0000FF"/>
              </a:solidFill>
              <a:latin typeface="Arial" panose="020B0604020202020204" pitchFamily="34" charset="0"/>
              <a:cs typeface="Arial" panose="020B0604020202020204" pitchFamily="34" charset="0"/>
            </a:endParaRPr>
          </a:p>
          <a:p>
            <a:pPr algn="just">
              <a:lnSpc>
                <a:spcPct val="120000"/>
              </a:lnSpc>
              <a:spcBef>
                <a:spcPts val="0"/>
              </a:spcBef>
            </a:pPr>
            <a:r>
              <a:rPr lang="vi-VN" sz="2400" dirty="0">
                <a:solidFill>
                  <a:srgbClr val="FF0000"/>
                </a:solidFill>
                <a:latin typeface="Arial" panose="020B0604020202020204" pitchFamily="34" charset="0"/>
                <a:cs typeface="Arial" panose="020B0604020202020204" pitchFamily="34" charset="0"/>
              </a:rPr>
              <a:t>Y lệnh: </a:t>
            </a:r>
            <a:r>
              <a:rPr lang="vi-VN" sz="2400" dirty="0">
                <a:solidFill>
                  <a:srgbClr val="0000FF"/>
                </a:solidFill>
                <a:latin typeface="Arial" panose="020B0604020202020204" pitchFamily="34" charset="0"/>
                <a:cs typeface="Arial" panose="020B0604020202020204" pitchFamily="34" charset="0"/>
              </a:rPr>
              <a:t>Thay băng vết thương. </a:t>
            </a:r>
          </a:p>
          <a:p>
            <a:pPr algn="just"/>
            <a:r>
              <a:rPr lang="vi-VN" sz="2400" dirty="0">
                <a:solidFill>
                  <a:srgbClr val="0000FF"/>
                </a:solidFill>
                <a:latin typeface="Arial" panose="020B0604020202020204" pitchFamily="34" charset="0"/>
                <a:cs typeface="Arial" panose="020B0604020202020204" pitchFamily="34" charset="0"/>
              </a:rPr>
              <a:t>Yêu cầu:</a:t>
            </a:r>
          </a:p>
          <a:p>
            <a:pPr algn="just"/>
            <a:r>
              <a:rPr lang="en-US" sz="2400" dirty="0" smtClean="0">
                <a:solidFill>
                  <a:srgbClr val="FF0000"/>
                </a:solidFill>
                <a:latin typeface="Arial" panose="020B0604020202020204" pitchFamily="34" charset="0"/>
                <a:cs typeface="Arial" panose="020B0604020202020204" pitchFamily="34" charset="0"/>
              </a:rPr>
              <a:t>3. </a:t>
            </a:r>
            <a:r>
              <a:rPr lang="vi-VN" sz="2400" dirty="0" smtClean="0">
                <a:solidFill>
                  <a:srgbClr val="FF0000"/>
                </a:solidFill>
                <a:latin typeface="Arial" panose="020B0604020202020204" pitchFamily="34" charset="0"/>
                <a:cs typeface="Arial" panose="020B0604020202020204" pitchFamily="34" charset="0"/>
              </a:rPr>
              <a:t>Tiến hành kĩ thuật thay băng vết thương cho người bệnh Tr theo quy trình kỹ thuật?</a:t>
            </a:r>
          </a:p>
          <a:p>
            <a:pPr lvl="0" algn="just"/>
            <a:endParaRPr lang="en-US" sz="2400" dirty="0">
              <a:solidFill>
                <a:srgbClr val="FF0000"/>
              </a:solidFill>
            </a:endParaRPr>
          </a:p>
          <a:p>
            <a:pPr algn="just"/>
            <a:endParaRPr lang="en-US" sz="2400" dirty="0">
              <a:solidFill>
                <a:schemeClr val="tx1"/>
              </a:solidFill>
              <a:latin typeface="Times New Roman" pitchFamily="18" charset="0"/>
              <a:ea typeface="Tahoma" pitchFamily="34" charset="0"/>
              <a:cs typeface="Times New Roman" pitchFamily="18"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776348082"/>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
        <p:nvSpPr>
          <p:cNvPr id="10" name="Title 1"/>
          <p:cNvSpPr txBox="1">
            <a:spLocks/>
          </p:cNvSpPr>
          <p:nvPr/>
        </p:nvSpPr>
        <p:spPr>
          <a:xfrm>
            <a:off x="0" y="1"/>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solidFill>
                  <a:schemeClr val="bg1"/>
                </a:solidFill>
                <a:latin typeface="Tahoma" pitchFamily="34" charset="0"/>
                <a:ea typeface="Tahoma" pitchFamily="34" charset="0"/>
                <a:cs typeface="Tahoma" pitchFamily="34" charset="0"/>
              </a:rPr>
              <a:t>KT THAY BĂNG RỬA VẾT THƯƠNG</a:t>
            </a:r>
            <a:endParaRPr lang="en-US" sz="2600" b="1" dirty="0">
              <a:solidFill>
                <a:schemeClr val="bg1"/>
              </a:solidFill>
              <a:latin typeface="Tahoma" pitchFamily="34" charset="0"/>
              <a:ea typeface="Tahoma" pitchFamily="34" charset="0"/>
              <a:cs typeface="Tahoma" pitchFamily="34" charset="0"/>
            </a:endParaRPr>
          </a:p>
        </p:txBody>
      </p:sp>
      <p:pic>
        <p:nvPicPr>
          <p:cNvPr id="11" name="Picture 2" descr="C:\Users\VN-Pro\Desktop\Quy chuan Logo Cao Dang y Bach Mai_nho.jpg"/>
          <p:cNvPicPr>
            <a:picLocks noChangeAspect="1" noChangeArrowheads="1"/>
          </p:cNvPicPr>
          <p:nvPr/>
        </p:nvPicPr>
        <p:blipFill>
          <a:blip r:embed="rId3" cstate="print"/>
          <a:srcRect/>
          <a:stretch>
            <a:fillRect/>
          </a:stretch>
        </p:blipFill>
        <p:spPr bwMode="auto">
          <a:xfrm>
            <a:off x="8432801" y="0"/>
            <a:ext cx="682978" cy="666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3" descr="D:\ảnh\LOGO bachmai.jpg"/>
          <p:cNvPicPr>
            <a:picLocks noChangeAspect="1" noChangeArrowheads="1"/>
          </p:cNvPicPr>
          <p:nvPr/>
        </p:nvPicPr>
        <p:blipFill>
          <a:blip r:embed="rId4" cstate="print"/>
          <a:srcRect/>
          <a:stretch>
            <a:fillRect/>
          </a:stretch>
        </p:blipFill>
        <p:spPr bwMode="auto">
          <a:xfrm>
            <a:off x="34748" y="0"/>
            <a:ext cx="68774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3" name="Table 2"/>
          <p:cNvGraphicFramePr>
            <a:graphicFrameLocks noGrp="1"/>
          </p:cNvGraphicFramePr>
          <p:nvPr>
            <p:extLst>
              <p:ext uri="{D42A27DB-BD31-4B8C-83A1-F6EECF244321}">
                <p14:modId xmlns:p14="http://schemas.microsoft.com/office/powerpoint/2010/main" val="3089263702"/>
              </p:ext>
            </p:extLst>
          </p:nvPr>
        </p:nvGraphicFramePr>
        <p:xfrm>
          <a:off x="0" y="704850"/>
          <a:ext cx="9115779" cy="4439103"/>
        </p:xfrm>
        <a:graphic>
          <a:graphicData uri="http://schemas.openxmlformats.org/drawingml/2006/table">
            <a:tbl>
              <a:tblPr>
                <a:tableStyleId>{BC89EF96-8CEA-46FF-86C4-4CE0E7609802}</a:tableStyleId>
              </a:tblPr>
              <a:tblGrid>
                <a:gridCol w="417689">
                  <a:extLst>
                    <a:ext uri="{9D8B030D-6E8A-4147-A177-3AD203B41FA5}">
                      <a16:colId xmlns:a16="http://schemas.microsoft.com/office/drawing/2014/main" val="20000"/>
                    </a:ext>
                  </a:extLst>
                </a:gridCol>
                <a:gridCol w="8698090">
                  <a:extLst>
                    <a:ext uri="{9D8B030D-6E8A-4147-A177-3AD203B41FA5}">
                      <a16:colId xmlns:a16="http://schemas.microsoft.com/office/drawing/2014/main" val="20001"/>
                    </a:ext>
                  </a:extLst>
                </a:gridCol>
              </a:tblGrid>
              <a:tr h="185737">
                <a:tc>
                  <a:txBody>
                    <a:bodyPr/>
                    <a:lstStyle/>
                    <a:p>
                      <a:pPr marL="0" lvl="0" indent="0" algn="ctr">
                        <a:spcAft>
                          <a:spcPts val="0"/>
                        </a:spcAft>
                        <a:buFont typeface="+mj-lt"/>
                        <a:buNone/>
                        <a:tabLst>
                          <a:tab pos="323850" algn="l"/>
                        </a:tabLst>
                      </a:pPr>
                      <a:r>
                        <a:rPr lang="en-US" sz="1350" dirty="0" smtClean="0">
                          <a:solidFill>
                            <a:srgbClr val="0000FF"/>
                          </a:solidFill>
                          <a:effectLst/>
                          <a:latin typeface="Arial" pitchFamily="34" charset="0"/>
                          <a:cs typeface="Arial" pitchFamily="34" charset="0"/>
                        </a:rPr>
                        <a:t>1</a:t>
                      </a:r>
                      <a:r>
                        <a:rPr lang="en-US" sz="1350" dirty="0">
                          <a:solidFill>
                            <a:srgbClr val="0000FF"/>
                          </a:solidFill>
                          <a:effectLst/>
                          <a:latin typeface="Arial" pitchFamily="34" charset="0"/>
                          <a:cs typeface="Arial" pitchFamily="34" charset="0"/>
                        </a:rPr>
                        <a:t> </a:t>
                      </a:r>
                      <a:endParaRPr lang="en-US" sz="1350" dirty="0">
                        <a:solidFill>
                          <a:srgbClr val="0000FF"/>
                        </a:solidFill>
                        <a:effectLst/>
                        <a:latin typeface="Arial" pitchFamily="34" charset="0"/>
                        <a:ea typeface="MS Mincho"/>
                        <a:cs typeface="Arial" pitchFamily="34" charset="0"/>
                      </a:endParaRPr>
                    </a:p>
                  </a:txBody>
                  <a:tcPr marL="53032" marR="53032" marT="0" marB="0" anchor="ctr"/>
                </a:tc>
                <a:tc>
                  <a:txBody>
                    <a:bodyPr/>
                    <a:lstStyle/>
                    <a:p>
                      <a:pPr algn="just">
                        <a:spcAft>
                          <a:spcPts val="0"/>
                        </a:spcAft>
                      </a:pPr>
                      <a:r>
                        <a:rPr lang="en-US" sz="1350">
                          <a:solidFill>
                            <a:srgbClr val="0000FF"/>
                          </a:solidFill>
                          <a:effectLst/>
                          <a:latin typeface="Arial" pitchFamily="34" charset="0"/>
                          <a:cs typeface="Arial" pitchFamily="34" charset="0"/>
                        </a:rPr>
                        <a:t>Để người bệnh ở tư thế thích hợp</a:t>
                      </a:r>
                      <a:endParaRPr lang="en-US" sz="1350">
                        <a:solidFill>
                          <a:srgbClr val="0000FF"/>
                        </a:solidFill>
                        <a:effectLst/>
                        <a:latin typeface="Arial" pitchFamily="34" charset="0"/>
                        <a:ea typeface="MS Mincho"/>
                        <a:cs typeface="Arial" pitchFamily="34" charset="0"/>
                      </a:endParaRPr>
                    </a:p>
                  </a:txBody>
                  <a:tcPr marL="53032" marR="53032" marT="0" marB="0" anchor="ctr"/>
                </a:tc>
                <a:extLst>
                  <a:ext uri="{0D108BD9-81ED-4DB2-BD59-A6C34878D82A}">
                    <a16:rowId xmlns:a16="http://schemas.microsoft.com/office/drawing/2014/main" val="10000"/>
                  </a:ext>
                </a:extLst>
              </a:tr>
              <a:tr h="312698">
                <a:tc>
                  <a:txBody>
                    <a:bodyPr/>
                    <a:lstStyle/>
                    <a:p>
                      <a:pPr marL="0" lvl="0" indent="0" algn="ctr">
                        <a:spcAft>
                          <a:spcPts val="0"/>
                        </a:spcAft>
                        <a:buFont typeface="+mj-lt"/>
                        <a:buNone/>
                        <a:tabLst>
                          <a:tab pos="323850" algn="l"/>
                        </a:tabLst>
                      </a:pPr>
                      <a:r>
                        <a:rPr lang="en-US" sz="1350" dirty="0" smtClean="0">
                          <a:solidFill>
                            <a:srgbClr val="0000FF"/>
                          </a:solidFill>
                          <a:effectLst/>
                          <a:latin typeface="Arial" pitchFamily="34" charset="0"/>
                          <a:cs typeface="Arial" pitchFamily="34" charset="0"/>
                        </a:rPr>
                        <a:t>2</a:t>
                      </a:r>
                      <a:r>
                        <a:rPr lang="en-US" sz="1350" dirty="0">
                          <a:solidFill>
                            <a:srgbClr val="0000FF"/>
                          </a:solidFill>
                          <a:effectLst/>
                          <a:latin typeface="Arial" pitchFamily="34" charset="0"/>
                          <a:cs typeface="Arial" pitchFamily="34" charset="0"/>
                        </a:rPr>
                        <a:t> </a:t>
                      </a:r>
                      <a:endParaRPr lang="en-US" sz="1350" dirty="0">
                        <a:solidFill>
                          <a:srgbClr val="0000FF"/>
                        </a:solidFill>
                        <a:effectLst/>
                        <a:latin typeface="Arial" pitchFamily="34" charset="0"/>
                        <a:ea typeface="MS Mincho"/>
                        <a:cs typeface="Arial" pitchFamily="34" charset="0"/>
                      </a:endParaRPr>
                    </a:p>
                  </a:txBody>
                  <a:tcPr marL="53032" marR="53032" marT="0" marB="0" anchor="ctr"/>
                </a:tc>
                <a:tc>
                  <a:txBody>
                    <a:bodyPr/>
                    <a:lstStyle/>
                    <a:p>
                      <a:pPr algn="just">
                        <a:spcAft>
                          <a:spcPts val="0"/>
                        </a:spcAft>
                      </a:pPr>
                      <a:r>
                        <a:rPr lang="en-US" sz="1350">
                          <a:solidFill>
                            <a:srgbClr val="0000FF"/>
                          </a:solidFill>
                          <a:effectLst/>
                          <a:latin typeface="Arial" pitchFamily="34" charset="0"/>
                          <a:cs typeface="Arial" pitchFamily="34" charset="0"/>
                        </a:rPr>
                        <a:t>Bộc lộ vết thương, trải nilon </a:t>
                      </a:r>
                      <a:r>
                        <a:rPr lang="en-US" sz="1350" spc="-10">
                          <a:solidFill>
                            <a:srgbClr val="0000FF"/>
                          </a:solidFill>
                          <a:effectLst/>
                          <a:latin typeface="Arial" pitchFamily="34" charset="0"/>
                          <a:cs typeface="Arial" pitchFamily="34" charset="0"/>
                        </a:rPr>
                        <a:t>(tấm lót) </a:t>
                      </a:r>
                      <a:r>
                        <a:rPr lang="en-US" sz="1350">
                          <a:solidFill>
                            <a:srgbClr val="0000FF"/>
                          </a:solidFill>
                          <a:effectLst/>
                          <a:latin typeface="Arial" pitchFamily="34" charset="0"/>
                          <a:cs typeface="Arial" pitchFamily="34" charset="0"/>
                        </a:rPr>
                        <a:t>dưới VT, đặt khay hạt đậu hoặc túi nilon nơi thích hợp</a:t>
                      </a:r>
                      <a:endParaRPr lang="en-US" sz="1350">
                        <a:solidFill>
                          <a:srgbClr val="0000FF"/>
                        </a:solidFill>
                        <a:effectLst/>
                        <a:latin typeface="Arial" pitchFamily="34" charset="0"/>
                        <a:ea typeface="MS Mincho"/>
                        <a:cs typeface="Arial" pitchFamily="34" charset="0"/>
                      </a:endParaRPr>
                    </a:p>
                  </a:txBody>
                  <a:tcPr marL="53032" marR="53032" marT="0" marB="0" anchor="ctr"/>
                </a:tc>
                <a:extLst>
                  <a:ext uri="{0D108BD9-81ED-4DB2-BD59-A6C34878D82A}">
                    <a16:rowId xmlns:a16="http://schemas.microsoft.com/office/drawing/2014/main" val="10001"/>
                  </a:ext>
                </a:extLst>
              </a:tr>
              <a:tr h="185737">
                <a:tc>
                  <a:txBody>
                    <a:bodyPr/>
                    <a:lstStyle/>
                    <a:p>
                      <a:pPr marL="0" lvl="0" indent="0" algn="ctr">
                        <a:spcAft>
                          <a:spcPts val="0"/>
                        </a:spcAft>
                        <a:buFont typeface="+mj-lt"/>
                        <a:buNone/>
                        <a:tabLst>
                          <a:tab pos="323850" algn="l"/>
                        </a:tabLst>
                      </a:pPr>
                      <a:r>
                        <a:rPr lang="en-US" sz="1350" dirty="0" smtClean="0">
                          <a:solidFill>
                            <a:srgbClr val="0000FF"/>
                          </a:solidFill>
                          <a:effectLst/>
                          <a:latin typeface="Arial" pitchFamily="34" charset="0"/>
                          <a:cs typeface="Arial" pitchFamily="34" charset="0"/>
                        </a:rPr>
                        <a:t>3</a:t>
                      </a:r>
                      <a:r>
                        <a:rPr lang="en-US" sz="1350" dirty="0">
                          <a:solidFill>
                            <a:srgbClr val="0000FF"/>
                          </a:solidFill>
                          <a:effectLst/>
                          <a:latin typeface="Arial" pitchFamily="34" charset="0"/>
                          <a:cs typeface="Arial" pitchFamily="34" charset="0"/>
                        </a:rPr>
                        <a:t> </a:t>
                      </a:r>
                      <a:endParaRPr lang="en-US" sz="1350" dirty="0">
                        <a:solidFill>
                          <a:srgbClr val="0000FF"/>
                        </a:solidFill>
                        <a:effectLst/>
                        <a:latin typeface="Arial" pitchFamily="34" charset="0"/>
                        <a:ea typeface="MS Mincho"/>
                        <a:cs typeface="Arial" pitchFamily="34" charset="0"/>
                      </a:endParaRPr>
                    </a:p>
                  </a:txBody>
                  <a:tcPr marL="53032" marR="53032" marT="0" marB="0" anchor="ctr"/>
                </a:tc>
                <a:tc>
                  <a:txBody>
                    <a:bodyPr/>
                    <a:lstStyle/>
                    <a:p>
                      <a:pPr algn="just">
                        <a:spcAft>
                          <a:spcPts val="0"/>
                        </a:spcAft>
                      </a:pPr>
                      <a:r>
                        <a:rPr lang="en-US" sz="1350">
                          <a:solidFill>
                            <a:srgbClr val="0000FF"/>
                          </a:solidFill>
                          <a:effectLst/>
                          <a:latin typeface="Arial" pitchFamily="34" charset="0"/>
                          <a:cs typeface="Arial" pitchFamily="34" charset="0"/>
                        </a:rPr>
                        <a:t>Đi găng sạch bóc bỏ băng cũ</a:t>
                      </a:r>
                      <a:endParaRPr lang="en-US" sz="1350">
                        <a:solidFill>
                          <a:srgbClr val="0000FF"/>
                        </a:solidFill>
                        <a:effectLst/>
                        <a:latin typeface="Arial" pitchFamily="34" charset="0"/>
                        <a:ea typeface="MS Mincho"/>
                        <a:cs typeface="Arial" pitchFamily="34" charset="0"/>
                      </a:endParaRPr>
                    </a:p>
                  </a:txBody>
                  <a:tcPr marL="53032" marR="53032" marT="0" marB="0" anchor="ctr"/>
                </a:tc>
                <a:extLst>
                  <a:ext uri="{0D108BD9-81ED-4DB2-BD59-A6C34878D82A}">
                    <a16:rowId xmlns:a16="http://schemas.microsoft.com/office/drawing/2014/main" val="10002"/>
                  </a:ext>
                </a:extLst>
              </a:tr>
              <a:tr h="185737">
                <a:tc>
                  <a:txBody>
                    <a:bodyPr/>
                    <a:lstStyle/>
                    <a:p>
                      <a:pPr marL="0" lvl="0" indent="0" algn="ctr">
                        <a:spcAft>
                          <a:spcPts val="0"/>
                        </a:spcAft>
                        <a:buFont typeface="+mj-lt"/>
                        <a:buNone/>
                        <a:tabLst>
                          <a:tab pos="323850" algn="l"/>
                        </a:tabLst>
                      </a:pPr>
                      <a:r>
                        <a:rPr lang="en-US" sz="1350" dirty="0" smtClean="0">
                          <a:solidFill>
                            <a:srgbClr val="0000FF"/>
                          </a:solidFill>
                          <a:effectLst/>
                          <a:latin typeface="Arial" pitchFamily="34" charset="0"/>
                          <a:cs typeface="Arial" pitchFamily="34" charset="0"/>
                        </a:rPr>
                        <a:t>4</a:t>
                      </a:r>
                      <a:r>
                        <a:rPr lang="en-US" sz="1350" dirty="0">
                          <a:solidFill>
                            <a:srgbClr val="0000FF"/>
                          </a:solidFill>
                          <a:effectLst/>
                          <a:latin typeface="Arial" pitchFamily="34" charset="0"/>
                          <a:cs typeface="Arial" pitchFamily="34" charset="0"/>
                        </a:rPr>
                        <a:t> </a:t>
                      </a:r>
                      <a:endParaRPr lang="en-US" sz="1350" dirty="0">
                        <a:solidFill>
                          <a:srgbClr val="0000FF"/>
                        </a:solidFill>
                        <a:effectLst/>
                        <a:latin typeface="Arial" pitchFamily="34" charset="0"/>
                        <a:ea typeface="MS Mincho"/>
                        <a:cs typeface="Arial" pitchFamily="34" charset="0"/>
                      </a:endParaRPr>
                    </a:p>
                  </a:txBody>
                  <a:tcPr marL="53032" marR="53032" marT="0" marB="0" anchor="ctr"/>
                </a:tc>
                <a:tc>
                  <a:txBody>
                    <a:bodyPr/>
                    <a:lstStyle/>
                    <a:p>
                      <a:pPr algn="just">
                        <a:spcAft>
                          <a:spcPts val="0"/>
                        </a:spcAft>
                      </a:pPr>
                      <a:r>
                        <a:rPr lang="en-US" sz="1350" spc="-10">
                          <a:solidFill>
                            <a:srgbClr val="0000FF"/>
                          </a:solidFill>
                          <a:effectLst/>
                          <a:latin typeface="Arial" pitchFamily="34" charset="0"/>
                          <a:cs typeface="Arial" pitchFamily="34" charset="0"/>
                        </a:rPr>
                        <a:t>Quan sát, đánh giá tình trạng vết thương</a:t>
                      </a:r>
                      <a:endParaRPr lang="en-US" sz="1350">
                        <a:solidFill>
                          <a:srgbClr val="0000FF"/>
                        </a:solidFill>
                        <a:effectLst/>
                        <a:latin typeface="Arial" pitchFamily="34" charset="0"/>
                        <a:ea typeface="MS Mincho"/>
                        <a:cs typeface="Arial" pitchFamily="34" charset="0"/>
                      </a:endParaRPr>
                    </a:p>
                  </a:txBody>
                  <a:tcPr marL="53032" marR="53032" marT="0" marB="0" anchor="ctr"/>
                </a:tc>
                <a:extLst>
                  <a:ext uri="{0D108BD9-81ED-4DB2-BD59-A6C34878D82A}">
                    <a16:rowId xmlns:a16="http://schemas.microsoft.com/office/drawing/2014/main" val="10003"/>
                  </a:ext>
                </a:extLst>
              </a:tr>
              <a:tr h="371475">
                <a:tc>
                  <a:txBody>
                    <a:bodyPr/>
                    <a:lstStyle/>
                    <a:p>
                      <a:pPr marL="0" lvl="0" indent="0" algn="ctr">
                        <a:spcAft>
                          <a:spcPts val="0"/>
                        </a:spcAft>
                        <a:buFont typeface="+mj-lt"/>
                        <a:buNone/>
                        <a:tabLst>
                          <a:tab pos="323850" algn="l"/>
                        </a:tabLst>
                      </a:pPr>
                      <a:r>
                        <a:rPr lang="en-US" sz="1350" dirty="0" smtClean="0">
                          <a:solidFill>
                            <a:srgbClr val="0000FF"/>
                          </a:solidFill>
                          <a:effectLst/>
                          <a:latin typeface="Arial" pitchFamily="34" charset="0"/>
                          <a:ea typeface="+mn-ea"/>
                          <a:cs typeface="Arial" pitchFamily="34" charset="0"/>
                        </a:rPr>
                        <a:t>5</a:t>
                      </a:r>
                      <a:endParaRPr lang="en-US" sz="1350" dirty="0">
                        <a:solidFill>
                          <a:srgbClr val="0000FF"/>
                        </a:solidFill>
                        <a:effectLst/>
                        <a:latin typeface="Arial" pitchFamily="34" charset="0"/>
                        <a:ea typeface="MS Mincho"/>
                        <a:cs typeface="Arial" pitchFamily="34" charset="0"/>
                      </a:endParaRPr>
                    </a:p>
                  </a:txBody>
                  <a:tcPr marL="53032" marR="53032" marT="0" marB="0" anchor="ctr"/>
                </a:tc>
                <a:tc>
                  <a:txBody>
                    <a:bodyPr/>
                    <a:lstStyle/>
                    <a:p>
                      <a:pPr algn="just">
                        <a:spcAft>
                          <a:spcPts val="0"/>
                        </a:spcAft>
                      </a:pPr>
                      <a:r>
                        <a:rPr lang="en-US" sz="1350" dirty="0">
                          <a:solidFill>
                            <a:srgbClr val="0000FF"/>
                          </a:solidFill>
                          <a:effectLst/>
                          <a:latin typeface="Arial" pitchFamily="34" charset="0"/>
                          <a:cs typeface="Arial" pitchFamily="34" charset="0"/>
                        </a:rPr>
                        <a:t>ĐD </a:t>
                      </a:r>
                      <a:r>
                        <a:rPr lang="en-US" sz="1350" dirty="0" err="1">
                          <a:solidFill>
                            <a:srgbClr val="0000FF"/>
                          </a:solidFill>
                          <a:effectLst/>
                          <a:latin typeface="Arial" pitchFamily="34" charset="0"/>
                          <a:cs typeface="Arial" pitchFamily="34" charset="0"/>
                        </a:rPr>
                        <a:t>sát</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khuẩn</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tay</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mở</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hộp</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gói</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thay</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băng</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rót</a:t>
                      </a:r>
                      <a:r>
                        <a:rPr lang="en-US" sz="1350" dirty="0">
                          <a:solidFill>
                            <a:srgbClr val="0000FF"/>
                          </a:solidFill>
                          <a:effectLst/>
                          <a:latin typeface="Arial" pitchFamily="34" charset="0"/>
                          <a:cs typeface="Arial" pitchFamily="34" charset="0"/>
                        </a:rPr>
                        <a:t> dung </a:t>
                      </a:r>
                      <a:r>
                        <a:rPr lang="en-US" sz="1350" dirty="0" err="1">
                          <a:solidFill>
                            <a:srgbClr val="0000FF"/>
                          </a:solidFill>
                          <a:effectLst/>
                          <a:latin typeface="Arial" pitchFamily="34" charset="0"/>
                          <a:cs typeface="Arial" pitchFamily="34" charset="0"/>
                        </a:rPr>
                        <a:t>dịch</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vào</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bát</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kền</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bóc</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gạc</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cho</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vào</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khay</a:t>
                      </a:r>
                      <a:r>
                        <a:rPr lang="en-US" sz="1350" dirty="0">
                          <a:solidFill>
                            <a:srgbClr val="0000FF"/>
                          </a:solidFill>
                          <a:effectLst/>
                          <a:latin typeface="Arial" pitchFamily="34" charset="0"/>
                          <a:cs typeface="Arial" pitchFamily="34" charset="0"/>
                        </a:rPr>
                        <a:t> VK (</a:t>
                      </a:r>
                      <a:r>
                        <a:rPr lang="en-US" sz="1350" dirty="0" err="1">
                          <a:solidFill>
                            <a:srgbClr val="0000FF"/>
                          </a:solidFill>
                          <a:effectLst/>
                          <a:latin typeface="Arial" pitchFamily="34" charset="0"/>
                          <a:cs typeface="Arial" pitchFamily="34" charset="0"/>
                        </a:rPr>
                        <a:t>nếu</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cần</a:t>
                      </a:r>
                      <a:r>
                        <a:rPr lang="en-US" sz="1350" dirty="0">
                          <a:solidFill>
                            <a:srgbClr val="0000FF"/>
                          </a:solidFill>
                          <a:effectLst/>
                          <a:latin typeface="Arial" pitchFamily="34" charset="0"/>
                          <a:cs typeface="Arial" pitchFamily="34" charset="0"/>
                        </a:rPr>
                        <a:t>), </a:t>
                      </a:r>
                      <a:endParaRPr lang="en-US" sz="1350" dirty="0" smtClean="0">
                        <a:solidFill>
                          <a:srgbClr val="0000FF"/>
                        </a:solidFill>
                        <a:effectLst/>
                        <a:latin typeface="Arial" pitchFamily="34" charset="0"/>
                        <a:cs typeface="Arial" pitchFamily="34" charset="0"/>
                      </a:endParaRPr>
                    </a:p>
                    <a:p>
                      <a:pPr algn="just">
                        <a:spcAft>
                          <a:spcPts val="0"/>
                        </a:spcAft>
                      </a:pPr>
                      <a:r>
                        <a:rPr lang="en-US" sz="1350" dirty="0" err="1" smtClean="0">
                          <a:solidFill>
                            <a:srgbClr val="0000FF"/>
                          </a:solidFill>
                          <a:effectLst/>
                          <a:latin typeface="Arial" pitchFamily="34" charset="0"/>
                          <a:cs typeface="Arial" pitchFamily="34" charset="0"/>
                        </a:rPr>
                        <a:t>đi</a:t>
                      </a:r>
                      <a:r>
                        <a:rPr lang="en-US" sz="1350" dirty="0" smtClean="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găng</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vô</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khuẩn</a:t>
                      </a:r>
                      <a:endParaRPr lang="en-US" sz="1350" dirty="0">
                        <a:solidFill>
                          <a:srgbClr val="0000FF"/>
                        </a:solidFill>
                        <a:effectLst/>
                        <a:latin typeface="Arial" pitchFamily="34" charset="0"/>
                        <a:ea typeface="MS Mincho"/>
                        <a:cs typeface="Arial" pitchFamily="34" charset="0"/>
                      </a:endParaRPr>
                    </a:p>
                  </a:txBody>
                  <a:tcPr marL="53032" marR="53032" marT="0" marB="0" anchor="ctr"/>
                </a:tc>
                <a:extLst>
                  <a:ext uri="{0D108BD9-81ED-4DB2-BD59-A6C34878D82A}">
                    <a16:rowId xmlns:a16="http://schemas.microsoft.com/office/drawing/2014/main" val="10004"/>
                  </a:ext>
                </a:extLst>
              </a:tr>
              <a:tr h="1300161">
                <a:tc>
                  <a:txBody>
                    <a:bodyPr/>
                    <a:lstStyle/>
                    <a:p>
                      <a:pPr marL="0" lvl="0" indent="0" algn="ctr">
                        <a:spcAft>
                          <a:spcPts val="0"/>
                        </a:spcAft>
                        <a:buFont typeface="+mj-lt"/>
                        <a:buNone/>
                        <a:tabLst>
                          <a:tab pos="323850" algn="l"/>
                        </a:tabLst>
                      </a:pPr>
                      <a:r>
                        <a:rPr lang="en-US" sz="1350" dirty="0" smtClean="0">
                          <a:solidFill>
                            <a:srgbClr val="0000FF"/>
                          </a:solidFill>
                          <a:effectLst/>
                          <a:latin typeface="Arial" pitchFamily="34" charset="0"/>
                          <a:cs typeface="Arial" pitchFamily="34" charset="0"/>
                        </a:rPr>
                        <a:t>6</a:t>
                      </a:r>
                      <a:r>
                        <a:rPr lang="en-US" sz="1350" dirty="0">
                          <a:solidFill>
                            <a:srgbClr val="0000FF"/>
                          </a:solidFill>
                          <a:effectLst/>
                          <a:latin typeface="Arial" pitchFamily="34" charset="0"/>
                          <a:cs typeface="Arial" pitchFamily="34" charset="0"/>
                        </a:rPr>
                        <a:t> </a:t>
                      </a:r>
                      <a:endParaRPr lang="en-US" sz="1350" dirty="0">
                        <a:solidFill>
                          <a:srgbClr val="0000FF"/>
                        </a:solidFill>
                        <a:effectLst/>
                        <a:latin typeface="Arial" pitchFamily="34" charset="0"/>
                        <a:ea typeface="MS Mincho"/>
                        <a:cs typeface="Arial" pitchFamily="34" charset="0"/>
                      </a:endParaRPr>
                    </a:p>
                  </a:txBody>
                  <a:tcPr marL="53032" marR="53032" marT="0" marB="0" anchor="ctr"/>
                </a:tc>
                <a:tc>
                  <a:txBody>
                    <a:bodyPr/>
                    <a:lstStyle/>
                    <a:p>
                      <a:pPr>
                        <a:spcAft>
                          <a:spcPts val="0"/>
                        </a:spcAft>
                      </a:pPr>
                      <a:r>
                        <a:rPr lang="en-US" sz="1350" b="1" spc="-40" dirty="0" err="1">
                          <a:solidFill>
                            <a:srgbClr val="FF0000"/>
                          </a:solidFill>
                          <a:effectLst/>
                          <a:latin typeface="Arial" pitchFamily="34" charset="0"/>
                          <a:cs typeface="Arial" pitchFamily="34" charset="0"/>
                        </a:rPr>
                        <a:t>Rửa</a:t>
                      </a:r>
                      <a:r>
                        <a:rPr lang="en-US" sz="1350" b="1" spc="-40" dirty="0">
                          <a:solidFill>
                            <a:srgbClr val="FF0000"/>
                          </a:solidFill>
                          <a:effectLst/>
                          <a:latin typeface="Arial" pitchFamily="34" charset="0"/>
                          <a:cs typeface="Arial" pitchFamily="34" charset="0"/>
                        </a:rPr>
                        <a:t> </a:t>
                      </a:r>
                      <a:r>
                        <a:rPr lang="en-US" sz="1350" b="1" spc="-40" dirty="0" err="1">
                          <a:solidFill>
                            <a:srgbClr val="FF0000"/>
                          </a:solidFill>
                          <a:effectLst/>
                          <a:latin typeface="Arial" pitchFamily="34" charset="0"/>
                          <a:cs typeface="Arial" pitchFamily="34" charset="0"/>
                        </a:rPr>
                        <a:t>vết</a:t>
                      </a:r>
                      <a:r>
                        <a:rPr lang="en-US" sz="1350" b="1" spc="-40" dirty="0">
                          <a:solidFill>
                            <a:srgbClr val="FF0000"/>
                          </a:solidFill>
                          <a:effectLst/>
                          <a:latin typeface="Arial" pitchFamily="34" charset="0"/>
                          <a:cs typeface="Arial" pitchFamily="34" charset="0"/>
                        </a:rPr>
                        <a:t> </a:t>
                      </a:r>
                      <a:r>
                        <a:rPr lang="en-US" sz="1350" b="1" spc="-40" dirty="0" err="1">
                          <a:solidFill>
                            <a:srgbClr val="FF0000"/>
                          </a:solidFill>
                          <a:effectLst/>
                          <a:latin typeface="Arial" pitchFamily="34" charset="0"/>
                          <a:cs typeface="Arial" pitchFamily="34" charset="0"/>
                        </a:rPr>
                        <a:t>thương</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bằng</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nước</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muối</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hoặc</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ôxy</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già</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từ</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bên</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xa</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đến</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bên</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gần</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từ</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trên</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xuống</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dưới</a:t>
                      </a:r>
                      <a:r>
                        <a:rPr lang="en-US" sz="1350" spc="-40" dirty="0">
                          <a:solidFill>
                            <a:srgbClr val="0000FF"/>
                          </a:solidFill>
                          <a:effectLst/>
                          <a:latin typeface="Arial" pitchFamily="34" charset="0"/>
                          <a:cs typeface="Arial" pitchFamily="34" charset="0"/>
                        </a:rPr>
                        <a:t>:</a:t>
                      </a:r>
                      <a:endParaRPr lang="en-US" sz="1350" dirty="0">
                        <a:solidFill>
                          <a:srgbClr val="0000FF"/>
                        </a:solidFill>
                        <a:effectLst/>
                        <a:latin typeface="Arial" pitchFamily="34" charset="0"/>
                        <a:cs typeface="Arial" pitchFamily="34" charset="0"/>
                      </a:endParaRPr>
                    </a:p>
                    <a:p>
                      <a:pPr marL="342900" lvl="0" indent="-342900" algn="just">
                        <a:spcAft>
                          <a:spcPts val="0"/>
                        </a:spcAft>
                        <a:buFont typeface="Times New Roman"/>
                        <a:buChar char="-"/>
                        <a:tabLst>
                          <a:tab pos="252095" algn="l"/>
                        </a:tabLst>
                      </a:pPr>
                      <a:r>
                        <a:rPr lang="en-US" sz="1350" spc="-40" dirty="0">
                          <a:solidFill>
                            <a:srgbClr val="0000FF"/>
                          </a:solidFill>
                          <a:effectLst/>
                          <a:latin typeface="Arial" pitchFamily="34" charset="0"/>
                          <a:cs typeface="Arial" pitchFamily="34" charset="0"/>
                        </a:rPr>
                        <a:t>VT </a:t>
                      </a:r>
                      <a:r>
                        <a:rPr lang="en-US" sz="1350" spc="-40" dirty="0" err="1">
                          <a:solidFill>
                            <a:srgbClr val="0000FF"/>
                          </a:solidFill>
                          <a:effectLst/>
                          <a:latin typeface="Arial" pitchFamily="34" charset="0"/>
                          <a:cs typeface="Arial" pitchFamily="34" charset="0"/>
                        </a:rPr>
                        <a:t>sạch</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có</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khâu</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chân</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chỉ</a:t>
                      </a:r>
                      <a:r>
                        <a:rPr lang="en-US" sz="1350" spc="-40" dirty="0">
                          <a:solidFill>
                            <a:srgbClr val="0000FF"/>
                          </a:solidFill>
                          <a:effectLst/>
                          <a:latin typeface="Arial" pitchFamily="34" charset="0"/>
                          <a:cs typeface="Arial" pitchFamily="34" charset="0"/>
                        </a:rPr>
                        <a:t> → </a:t>
                      </a:r>
                      <a:r>
                        <a:rPr lang="en-US" sz="1350" spc="-40" dirty="0" err="1">
                          <a:solidFill>
                            <a:srgbClr val="0000FF"/>
                          </a:solidFill>
                          <a:effectLst/>
                          <a:latin typeface="Arial" pitchFamily="34" charset="0"/>
                          <a:cs typeface="Arial" pitchFamily="34" charset="0"/>
                        </a:rPr>
                        <a:t>mép</a:t>
                      </a:r>
                      <a:r>
                        <a:rPr lang="en-US" sz="1350" spc="-40" dirty="0">
                          <a:solidFill>
                            <a:srgbClr val="0000FF"/>
                          </a:solidFill>
                          <a:effectLst/>
                          <a:latin typeface="Arial" pitchFamily="34" charset="0"/>
                          <a:cs typeface="Arial" pitchFamily="34" charset="0"/>
                        </a:rPr>
                        <a:t> VT → </a:t>
                      </a:r>
                      <a:r>
                        <a:rPr lang="en-US" sz="1350" spc="-40" dirty="0" err="1">
                          <a:solidFill>
                            <a:srgbClr val="0000FF"/>
                          </a:solidFill>
                          <a:effectLst/>
                          <a:latin typeface="Arial" pitchFamily="34" charset="0"/>
                          <a:cs typeface="Arial" pitchFamily="34" charset="0"/>
                        </a:rPr>
                        <a:t>xung</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quanh</a:t>
                      </a:r>
                      <a:r>
                        <a:rPr lang="en-US" sz="1350" spc="-40" dirty="0">
                          <a:solidFill>
                            <a:srgbClr val="0000FF"/>
                          </a:solidFill>
                          <a:effectLst/>
                          <a:latin typeface="Arial" pitchFamily="34" charset="0"/>
                          <a:cs typeface="Arial" pitchFamily="34" charset="0"/>
                        </a:rPr>
                        <a:t> VT.</a:t>
                      </a:r>
                      <a:endParaRPr lang="en-US" sz="1350" dirty="0">
                        <a:solidFill>
                          <a:srgbClr val="0000FF"/>
                        </a:solidFill>
                        <a:effectLst/>
                        <a:latin typeface="Arial" pitchFamily="34" charset="0"/>
                        <a:cs typeface="Arial" pitchFamily="34" charset="0"/>
                      </a:endParaRPr>
                    </a:p>
                    <a:p>
                      <a:pPr marL="342900" lvl="0" indent="-342900" algn="just">
                        <a:spcAft>
                          <a:spcPts val="0"/>
                        </a:spcAft>
                        <a:buFont typeface="Times New Roman"/>
                        <a:buChar char="-"/>
                        <a:tabLst>
                          <a:tab pos="252095" algn="l"/>
                        </a:tabLst>
                      </a:pPr>
                      <a:r>
                        <a:rPr lang="en-US" sz="1350" spc="-40" dirty="0">
                          <a:solidFill>
                            <a:srgbClr val="0000FF"/>
                          </a:solidFill>
                          <a:effectLst/>
                          <a:latin typeface="Arial" pitchFamily="34" charset="0"/>
                          <a:cs typeface="Arial" pitchFamily="34" charset="0"/>
                        </a:rPr>
                        <a:t>VT </a:t>
                      </a:r>
                      <a:r>
                        <a:rPr lang="en-US" sz="1350" spc="-40" dirty="0" err="1">
                          <a:solidFill>
                            <a:srgbClr val="0000FF"/>
                          </a:solidFill>
                          <a:effectLst/>
                          <a:latin typeface="Arial" pitchFamily="34" charset="0"/>
                          <a:cs typeface="Arial" pitchFamily="34" charset="0"/>
                        </a:rPr>
                        <a:t>sạch</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không</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khâu</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mép</a:t>
                      </a:r>
                      <a:r>
                        <a:rPr lang="en-US" sz="1350" spc="-40" dirty="0">
                          <a:solidFill>
                            <a:srgbClr val="0000FF"/>
                          </a:solidFill>
                          <a:effectLst/>
                          <a:latin typeface="Arial" pitchFamily="34" charset="0"/>
                          <a:cs typeface="Arial" pitchFamily="34" charset="0"/>
                        </a:rPr>
                        <a:t> VT → </a:t>
                      </a:r>
                      <a:r>
                        <a:rPr lang="en-US" sz="1350" spc="-40" dirty="0" err="1">
                          <a:solidFill>
                            <a:srgbClr val="0000FF"/>
                          </a:solidFill>
                          <a:effectLst/>
                          <a:latin typeface="Arial" pitchFamily="34" charset="0"/>
                          <a:cs typeface="Arial" pitchFamily="34" charset="0"/>
                        </a:rPr>
                        <a:t>trong</a:t>
                      </a:r>
                      <a:r>
                        <a:rPr lang="en-US" sz="1350" spc="-40" dirty="0">
                          <a:solidFill>
                            <a:srgbClr val="0000FF"/>
                          </a:solidFill>
                          <a:effectLst/>
                          <a:latin typeface="Arial" pitchFamily="34" charset="0"/>
                          <a:cs typeface="Arial" pitchFamily="34" charset="0"/>
                        </a:rPr>
                        <a:t> VT → </a:t>
                      </a:r>
                      <a:r>
                        <a:rPr lang="en-US" sz="1350" spc="-40" dirty="0" err="1">
                          <a:solidFill>
                            <a:srgbClr val="0000FF"/>
                          </a:solidFill>
                          <a:effectLst/>
                          <a:latin typeface="Arial" pitchFamily="34" charset="0"/>
                          <a:cs typeface="Arial" pitchFamily="34" charset="0"/>
                        </a:rPr>
                        <a:t>xung</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quanh</a:t>
                      </a:r>
                      <a:r>
                        <a:rPr lang="en-US" sz="1350" spc="-40" dirty="0">
                          <a:solidFill>
                            <a:srgbClr val="0000FF"/>
                          </a:solidFill>
                          <a:effectLst/>
                          <a:latin typeface="Arial" pitchFamily="34" charset="0"/>
                          <a:cs typeface="Arial" pitchFamily="34" charset="0"/>
                        </a:rPr>
                        <a:t> VT.</a:t>
                      </a:r>
                      <a:endParaRPr lang="en-US" sz="1350" dirty="0">
                        <a:solidFill>
                          <a:srgbClr val="0000FF"/>
                        </a:solidFill>
                        <a:effectLst/>
                        <a:latin typeface="Arial" pitchFamily="34" charset="0"/>
                        <a:cs typeface="Arial" pitchFamily="34" charset="0"/>
                      </a:endParaRPr>
                    </a:p>
                    <a:p>
                      <a:pPr marL="342900" lvl="0" indent="-342900" algn="just">
                        <a:spcAft>
                          <a:spcPts val="0"/>
                        </a:spcAft>
                        <a:buFont typeface="Times New Roman"/>
                        <a:buChar char="-"/>
                        <a:tabLst>
                          <a:tab pos="252095" algn="l"/>
                        </a:tabLst>
                      </a:pPr>
                      <a:r>
                        <a:rPr lang="en-US" sz="1350" spc="-40" dirty="0">
                          <a:solidFill>
                            <a:srgbClr val="0000FF"/>
                          </a:solidFill>
                          <a:effectLst/>
                          <a:latin typeface="Arial" pitchFamily="34" charset="0"/>
                          <a:cs typeface="Arial" pitchFamily="34" charset="0"/>
                        </a:rPr>
                        <a:t>VT NK, </a:t>
                      </a:r>
                      <a:r>
                        <a:rPr lang="en-US" sz="1350" spc="-40" dirty="0" err="1">
                          <a:solidFill>
                            <a:srgbClr val="0000FF"/>
                          </a:solidFill>
                          <a:effectLst/>
                          <a:latin typeface="Arial" pitchFamily="34" charset="0"/>
                          <a:cs typeface="Arial" pitchFamily="34" charset="0"/>
                        </a:rPr>
                        <a:t>có</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khâu</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chân</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chỉ</a:t>
                      </a:r>
                      <a:r>
                        <a:rPr lang="en-US" sz="1350" spc="-40" dirty="0">
                          <a:solidFill>
                            <a:srgbClr val="0000FF"/>
                          </a:solidFill>
                          <a:effectLst/>
                          <a:latin typeface="Arial" pitchFamily="34" charset="0"/>
                          <a:cs typeface="Arial" pitchFamily="34" charset="0"/>
                        </a:rPr>
                        <a:t> →  </a:t>
                      </a:r>
                      <a:r>
                        <a:rPr lang="en-US" sz="1350" spc="-40" dirty="0" err="1">
                          <a:solidFill>
                            <a:srgbClr val="0000FF"/>
                          </a:solidFill>
                          <a:effectLst/>
                          <a:latin typeface="Arial" pitchFamily="34" charset="0"/>
                          <a:cs typeface="Arial" pitchFamily="34" charset="0"/>
                        </a:rPr>
                        <a:t>xung</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quanh</a:t>
                      </a:r>
                      <a:r>
                        <a:rPr lang="en-US" sz="1350" spc="-40" dirty="0">
                          <a:solidFill>
                            <a:srgbClr val="0000FF"/>
                          </a:solidFill>
                          <a:effectLst/>
                          <a:latin typeface="Arial" pitchFamily="34" charset="0"/>
                          <a:cs typeface="Arial" pitchFamily="34" charset="0"/>
                        </a:rPr>
                        <a:t> VT → </a:t>
                      </a:r>
                      <a:r>
                        <a:rPr lang="en-US" sz="1350" spc="-40" dirty="0" err="1">
                          <a:solidFill>
                            <a:srgbClr val="0000FF"/>
                          </a:solidFill>
                          <a:effectLst/>
                          <a:latin typeface="Arial" pitchFamily="34" charset="0"/>
                          <a:cs typeface="Arial" pitchFamily="34" charset="0"/>
                        </a:rPr>
                        <a:t>mép</a:t>
                      </a:r>
                      <a:r>
                        <a:rPr lang="en-US" sz="1350" spc="-40" dirty="0">
                          <a:solidFill>
                            <a:srgbClr val="0000FF"/>
                          </a:solidFill>
                          <a:effectLst/>
                          <a:latin typeface="Arial" pitchFamily="34" charset="0"/>
                          <a:cs typeface="Arial" pitchFamily="34" charset="0"/>
                        </a:rPr>
                        <a:t> VT.</a:t>
                      </a:r>
                      <a:endParaRPr lang="en-US" sz="1350" dirty="0">
                        <a:solidFill>
                          <a:srgbClr val="0000FF"/>
                        </a:solidFill>
                        <a:effectLst/>
                        <a:latin typeface="Arial" pitchFamily="34" charset="0"/>
                        <a:cs typeface="Arial" pitchFamily="34" charset="0"/>
                      </a:endParaRPr>
                    </a:p>
                    <a:p>
                      <a:pPr marL="342900" lvl="0" indent="-342900" algn="just">
                        <a:spcAft>
                          <a:spcPts val="0"/>
                        </a:spcAft>
                        <a:buFont typeface="Times New Roman"/>
                        <a:buChar char="-"/>
                        <a:tabLst>
                          <a:tab pos="252095" algn="l"/>
                        </a:tabLst>
                      </a:pPr>
                      <a:r>
                        <a:rPr lang="en-US" sz="1350" spc="-40" dirty="0">
                          <a:solidFill>
                            <a:srgbClr val="0000FF"/>
                          </a:solidFill>
                          <a:effectLst/>
                          <a:latin typeface="Arial" pitchFamily="34" charset="0"/>
                          <a:cs typeface="Arial" pitchFamily="34" charset="0"/>
                        </a:rPr>
                        <a:t>VT </a:t>
                      </a:r>
                      <a:r>
                        <a:rPr lang="en-US" sz="1350" spc="-40" dirty="0" err="1">
                          <a:solidFill>
                            <a:srgbClr val="0000FF"/>
                          </a:solidFill>
                          <a:effectLst/>
                          <a:latin typeface="Arial" pitchFamily="34" charset="0"/>
                          <a:cs typeface="Arial" pitchFamily="34" charset="0"/>
                        </a:rPr>
                        <a:t>nhiễm</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khuẩn</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không</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khâu</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mép</a:t>
                      </a:r>
                      <a:r>
                        <a:rPr lang="en-US" sz="1350" spc="-40" dirty="0">
                          <a:solidFill>
                            <a:srgbClr val="0000FF"/>
                          </a:solidFill>
                          <a:effectLst/>
                          <a:latin typeface="Arial" pitchFamily="34" charset="0"/>
                          <a:cs typeface="Arial" pitchFamily="34" charset="0"/>
                        </a:rPr>
                        <a:t> VT →  </a:t>
                      </a:r>
                      <a:r>
                        <a:rPr lang="en-US" sz="1350" spc="-40" dirty="0" err="1">
                          <a:solidFill>
                            <a:srgbClr val="0000FF"/>
                          </a:solidFill>
                          <a:effectLst/>
                          <a:latin typeface="Arial" pitchFamily="34" charset="0"/>
                          <a:cs typeface="Arial" pitchFamily="34" charset="0"/>
                        </a:rPr>
                        <a:t>xung</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quanh</a:t>
                      </a:r>
                      <a:r>
                        <a:rPr lang="en-US" sz="1350" spc="-40" dirty="0">
                          <a:solidFill>
                            <a:srgbClr val="0000FF"/>
                          </a:solidFill>
                          <a:effectLst/>
                          <a:latin typeface="Arial" pitchFamily="34" charset="0"/>
                          <a:cs typeface="Arial" pitchFamily="34" charset="0"/>
                        </a:rPr>
                        <a:t> VT → </a:t>
                      </a:r>
                      <a:r>
                        <a:rPr lang="en-US" sz="1350" spc="-40" dirty="0" err="1">
                          <a:solidFill>
                            <a:srgbClr val="0000FF"/>
                          </a:solidFill>
                          <a:effectLst/>
                          <a:latin typeface="Arial" pitchFamily="34" charset="0"/>
                          <a:cs typeface="Arial" pitchFamily="34" charset="0"/>
                        </a:rPr>
                        <a:t>trong</a:t>
                      </a:r>
                      <a:r>
                        <a:rPr lang="en-US" sz="1350" spc="-40" dirty="0">
                          <a:solidFill>
                            <a:srgbClr val="0000FF"/>
                          </a:solidFill>
                          <a:effectLst/>
                          <a:latin typeface="Arial" pitchFamily="34" charset="0"/>
                          <a:cs typeface="Arial" pitchFamily="34" charset="0"/>
                        </a:rPr>
                        <a:t> VT.</a:t>
                      </a:r>
                      <a:endParaRPr lang="en-US" sz="1350" dirty="0">
                        <a:solidFill>
                          <a:srgbClr val="0000FF"/>
                        </a:solidFill>
                        <a:effectLst/>
                        <a:latin typeface="Arial" pitchFamily="34" charset="0"/>
                        <a:cs typeface="Arial" pitchFamily="34" charset="0"/>
                      </a:endParaRPr>
                    </a:p>
                    <a:p>
                      <a:pPr algn="just">
                        <a:spcAft>
                          <a:spcPts val="0"/>
                        </a:spcAft>
                      </a:pPr>
                      <a:r>
                        <a:rPr lang="en-US" sz="1350" spc="-40" dirty="0" err="1">
                          <a:solidFill>
                            <a:srgbClr val="0000FF"/>
                          </a:solidFill>
                          <a:effectLst/>
                          <a:latin typeface="Arial" pitchFamily="34" charset="0"/>
                          <a:cs typeface="Arial" pitchFamily="34" charset="0"/>
                        </a:rPr>
                        <a:t>Thấm</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khô</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vết</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thương</a:t>
                      </a:r>
                      <a:r>
                        <a:rPr lang="en-US" sz="1350" spc="-40" dirty="0">
                          <a:solidFill>
                            <a:srgbClr val="0000FF"/>
                          </a:solidFill>
                          <a:effectLst/>
                          <a:latin typeface="Arial" pitchFamily="34" charset="0"/>
                          <a:cs typeface="Arial" pitchFamily="34" charset="0"/>
                        </a:rPr>
                        <a:t> </a:t>
                      </a:r>
                      <a:r>
                        <a:rPr lang="en-US" sz="1350" dirty="0">
                          <a:solidFill>
                            <a:srgbClr val="0000FF"/>
                          </a:solidFill>
                          <a:effectLst/>
                          <a:latin typeface="Arial" pitchFamily="34" charset="0"/>
                          <a:cs typeface="Arial" pitchFamily="34" charset="0"/>
                        </a:rPr>
                        <a:t>(</a:t>
                      </a:r>
                      <a:r>
                        <a:rPr lang="en-US" sz="1350" dirty="0" err="1">
                          <a:solidFill>
                            <a:srgbClr val="0000FF"/>
                          </a:solidFill>
                          <a:effectLst/>
                          <a:latin typeface="Arial" pitchFamily="34" charset="0"/>
                          <a:cs typeface="Arial" pitchFamily="34" charset="0"/>
                        </a:rPr>
                        <a:t>các</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bước</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như</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rửa</a:t>
                      </a:r>
                      <a:r>
                        <a:rPr lang="en-US" sz="1350" dirty="0">
                          <a:solidFill>
                            <a:srgbClr val="0000FF"/>
                          </a:solidFill>
                          <a:effectLst/>
                          <a:latin typeface="Arial" pitchFamily="34" charset="0"/>
                          <a:cs typeface="Arial" pitchFamily="34" charset="0"/>
                        </a:rPr>
                        <a:t> VT)</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Bỏ</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kẹp</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bẩn</a:t>
                      </a:r>
                      <a:endParaRPr lang="en-US" sz="1350" dirty="0">
                        <a:solidFill>
                          <a:srgbClr val="0000FF"/>
                        </a:solidFill>
                        <a:effectLst/>
                        <a:latin typeface="Arial" pitchFamily="34" charset="0"/>
                        <a:ea typeface="MS Mincho"/>
                        <a:cs typeface="Arial" pitchFamily="34" charset="0"/>
                      </a:endParaRPr>
                    </a:p>
                  </a:txBody>
                  <a:tcPr marL="53032" marR="53032" marT="0" marB="0" anchor="ctr"/>
                </a:tc>
                <a:extLst>
                  <a:ext uri="{0D108BD9-81ED-4DB2-BD59-A6C34878D82A}">
                    <a16:rowId xmlns:a16="http://schemas.microsoft.com/office/drawing/2014/main" val="10005"/>
                  </a:ext>
                </a:extLst>
              </a:tr>
              <a:tr h="1079537">
                <a:tc>
                  <a:txBody>
                    <a:bodyPr/>
                    <a:lstStyle/>
                    <a:p>
                      <a:pPr marL="0" lvl="0" indent="0" algn="ctr">
                        <a:spcAft>
                          <a:spcPts val="0"/>
                        </a:spcAft>
                        <a:buFont typeface="+mj-lt"/>
                        <a:buNone/>
                        <a:tabLst>
                          <a:tab pos="323850" algn="l"/>
                        </a:tabLst>
                      </a:pPr>
                      <a:r>
                        <a:rPr lang="en-US" sz="1350" dirty="0" smtClean="0">
                          <a:solidFill>
                            <a:srgbClr val="0000FF"/>
                          </a:solidFill>
                          <a:effectLst/>
                          <a:latin typeface="Arial" pitchFamily="34" charset="0"/>
                          <a:cs typeface="Arial" pitchFamily="34" charset="0"/>
                        </a:rPr>
                        <a:t>7</a:t>
                      </a:r>
                      <a:r>
                        <a:rPr lang="en-US" sz="1350" dirty="0">
                          <a:solidFill>
                            <a:srgbClr val="0000FF"/>
                          </a:solidFill>
                          <a:effectLst/>
                          <a:latin typeface="Arial" pitchFamily="34" charset="0"/>
                          <a:cs typeface="Arial" pitchFamily="34" charset="0"/>
                        </a:rPr>
                        <a:t> </a:t>
                      </a:r>
                      <a:endParaRPr lang="en-US" sz="1350" dirty="0">
                        <a:solidFill>
                          <a:srgbClr val="0000FF"/>
                        </a:solidFill>
                        <a:effectLst/>
                        <a:latin typeface="Arial" pitchFamily="34" charset="0"/>
                        <a:ea typeface="MS Mincho"/>
                        <a:cs typeface="Arial" pitchFamily="34" charset="0"/>
                      </a:endParaRPr>
                    </a:p>
                  </a:txBody>
                  <a:tcPr marL="53032" marR="53032" marT="0" marB="0" anchor="ctr"/>
                </a:tc>
                <a:tc>
                  <a:txBody>
                    <a:bodyPr/>
                    <a:lstStyle/>
                    <a:p>
                      <a:pPr algn="just">
                        <a:spcAft>
                          <a:spcPts val="0"/>
                        </a:spcAft>
                      </a:pPr>
                      <a:r>
                        <a:rPr lang="en-US" sz="1350" b="1" dirty="0" err="1">
                          <a:solidFill>
                            <a:srgbClr val="FF0000"/>
                          </a:solidFill>
                          <a:effectLst/>
                          <a:latin typeface="Arial" pitchFamily="34" charset="0"/>
                          <a:cs typeface="Arial" pitchFamily="34" charset="0"/>
                        </a:rPr>
                        <a:t>Sát</a:t>
                      </a:r>
                      <a:r>
                        <a:rPr lang="en-US" sz="1350" b="1" dirty="0">
                          <a:solidFill>
                            <a:srgbClr val="FF0000"/>
                          </a:solidFill>
                          <a:effectLst/>
                          <a:latin typeface="Arial" pitchFamily="34" charset="0"/>
                          <a:cs typeface="Arial" pitchFamily="34" charset="0"/>
                        </a:rPr>
                        <a:t> </a:t>
                      </a:r>
                      <a:r>
                        <a:rPr lang="en-US" sz="1350" b="1" dirty="0" err="1">
                          <a:solidFill>
                            <a:srgbClr val="FF0000"/>
                          </a:solidFill>
                          <a:effectLst/>
                          <a:latin typeface="Arial" pitchFamily="34" charset="0"/>
                          <a:cs typeface="Arial" pitchFamily="34" charset="0"/>
                        </a:rPr>
                        <a:t>khuẩn</a:t>
                      </a:r>
                      <a:r>
                        <a:rPr lang="en-US" sz="1350" b="1" dirty="0">
                          <a:solidFill>
                            <a:srgbClr val="FF0000"/>
                          </a:solidFill>
                          <a:effectLst/>
                          <a:latin typeface="Arial" pitchFamily="34" charset="0"/>
                          <a:cs typeface="Arial" pitchFamily="34" charset="0"/>
                        </a:rPr>
                        <a:t> VT: </a:t>
                      </a:r>
                    </a:p>
                    <a:p>
                      <a:pPr marL="342900" lvl="0" indent="-342900" algn="just">
                        <a:spcAft>
                          <a:spcPts val="0"/>
                        </a:spcAft>
                        <a:buFont typeface="Times New Roman"/>
                        <a:buChar char="-"/>
                        <a:tabLst>
                          <a:tab pos="252095" algn="l"/>
                        </a:tabLst>
                      </a:pPr>
                      <a:r>
                        <a:rPr lang="en-US" sz="1350" spc="-40" dirty="0">
                          <a:solidFill>
                            <a:srgbClr val="0000FF"/>
                          </a:solidFill>
                          <a:effectLst/>
                          <a:latin typeface="Arial" pitchFamily="34" charset="0"/>
                          <a:cs typeface="Arial" pitchFamily="34" charset="0"/>
                        </a:rPr>
                        <a:t>VT </a:t>
                      </a:r>
                      <a:r>
                        <a:rPr lang="en-US" sz="1350" spc="-40" dirty="0" err="1">
                          <a:solidFill>
                            <a:srgbClr val="0000FF"/>
                          </a:solidFill>
                          <a:effectLst/>
                          <a:latin typeface="Arial" pitchFamily="34" charset="0"/>
                          <a:cs typeface="Arial" pitchFamily="34" charset="0"/>
                        </a:rPr>
                        <a:t>sạch</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có</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khâu</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chân</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chỉ</a:t>
                      </a:r>
                      <a:r>
                        <a:rPr lang="en-US" sz="1350" spc="-40" dirty="0">
                          <a:solidFill>
                            <a:srgbClr val="0000FF"/>
                          </a:solidFill>
                          <a:effectLst/>
                          <a:latin typeface="Arial" pitchFamily="34" charset="0"/>
                          <a:cs typeface="Arial" pitchFamily="34" charset="0"/>
                        </a:rPr>
                        <a:t> → </a:t>
                      </a:r>
                      <a:r>
                        <a:rPr lang="en-US" sz="1350" spc="-40" dirty="0" err="1">
                          <a:solidFill>
                            <a:srgbClr val="0000FF"/>
                          </a:solidFill>
                          <a:effectLst/>
                          <a:latin typeface="Arial" pitchFamily="34" charset="0"/>
                          <a:cs typeface="Arial" pitchFamily="34" charset="0"/>
                        </a:rPr>
                        <a:t>mép</a:t>
                      </a:r>
                      <a:r>
                        <a:rPr lang="en-US" sz="1350" spc="-40" dirty="0">
                          <a:solidFill>
                            <a:srgbClr val="0000FF"/>
                          </a:solidFill>
                          <a:effectLst/>
                          <a:latin typeface="Arial" pitchFamily="34" charset="0"/>
                          <a:cs typeface="Arial" pitchFamily="34" charset="0"/>
                        </a:rPr>
                        <a:t> VT → </a:t>
                      </a:r>
                      <a:r>
                        <a:rPr lang="en-US" sz="1350" spc="-40" dirty="0" err="1">
                          <a:solidFill>
                            <a:srgbClr val="0000FF"/>
                          </a:solidFill>
                          <a:effectLst/>
                          <a:latin typeface="Arial" pitchFamily="34" charset="0"/>
                          <a:cs typeface="Arial" pitchFamily="34" charset="0"/>
                        </a:rPr>
                        <a:t>xung</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quanh</a:t>
                      </a:r>
                      <a:r>
                        <a:rPr lang="en-US" sz="1350" spc="-40" dirty="0">
                          <a:solidFill>
                            <a:srgbClr val="0000FF"/>
                          </a:solidFill>
                          <a:effectLst/>
                          <a:latin typeface="Arial" pitchFamily="34" charset="0"/>
                          <a:cs typeface="Arial" pitchFamily="34" charset="0"/>
                        </a:rPr>
                        <a:t> VT.</a:t>
                      </a:r>
                      <a:endParaRPr lang="en-US" sz="1350" dirty="0">
                        <a:solidFill>
                          <a:srgbClr val="0000FF"/>
                        </a:solidFill>
                        <a:effectLst/>
                        <a:latin typeface="Arial" pitchFamily="34" charset="0"/>
                        <a:cs typeface="Arial" pitchFamily="34" charset="0"/>
                      </a:endParaRPr>
                    </a:p>
                    <a:p>
                      <a:pPr marL="342900" lvl="0" indent="-342900" algn="just">
                        <a:spcAft>
                          <a:spcPts val="0"/>
                        </a:spcAft>
                        <a:buFont typeface="Times New Roman"/>
                        <a:buChar char="-"/>
                        <a:tabLst>
                          <a:tab pos="252095" algn="l"/>
                        </a:tabLst>
                      </a:pPr>
                      <a:r>
                        <a:rPr lang="en-US" sz="1350" spc="-40" dirty="0">
                          <a:solidFill>
                            <a:srgbClr val="0000FF"/>
                          </a:solidFill>
                          <a:effectLst/>
                          <a:latin typeface="Arial" pitchFamily="34" charset="0"/>
                          <a:cs typeface="Arial" pitchFamily="34" charset="0"/>
                        </a:rPr>
                        <a:t>VT </a:t>
                      </a:r>
                      <a:r>
                        <a:rPr lang="en-US" sz="1350" spc="-40" dirty="0" err="1">
                          <a:solidFill>
                            <a:srgbClr val="0000FF"/>
                          </a:solidFill>
                          <a:effectLst/>
                          <a:latin typeface="Arial" pitchFamily="34" charset="0"/>
                          <a:cs typeface="Arial" pitchFamily="34" charset="0"/>
                        </a:rPr>
                        <a:t>sạch</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không</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khâu</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mép</a:t>
                      </a:r>
                      <a:r>
                        <a:rPr lang="en-US" sz="1350" spc="-40" dirty="0">
                          <a:solidFill>
                            <a:srgbClr val="0000FF"/>
                          </a:solidFill>
                          <a:effectLst/>
                          <a:latin typeface="Arial" pitchFamily="34" charset="0"/>
                          <a:cs typeface="Arial" pitchFamily="34" charset="0"/>
                        </a:rPr>
                        <a:t> VT → </a:t>
                      </a:r>
                      <a:r>
                        <a:rPr lang="en-US" sz="1350" spc="-40" dirty="0" err="1">
                          <a:solidFill>
                            <a:srgbClr val="0000FF"/>
                          </a:solidFill>
                          <a:effectLst/>
                          <a:latin typeface="Arial" pitchFamily="34" charset="0"/>
                          <a:cs typeface="Arial" pitchFamily="34" charset="0"/>
                        </a:rPr>
                        <a:t>trong</a:t>
                      </a:r>
                      <a:r>
                        <a:rPr lang="en-US" sz="1350" spc="-40" dirty="0">
                          <a:solidFill>
                            <a:srgbClr val="0000FF"/>
                          </a:solidFill>
                          <a:effectLst/>
                          <a:latin typeface="Arial" pitchFamily="34" charset="0"/>
                          <a:cs typeface="Arial" pitchFamily="34" charset="0"/>
                        </a:rPr>
                        <a:t> VT → </a:t>
                      </a:r>
                      <a:r>
                        <a:rPr lang="en-US" sz="1350" spc="-40" dirty="0" err="1">
                          <a:solidFill>
                            <a:srgbClr val="0000FF"/>
                          </a:solidFill>
                          <a:effectLst/>
                          <a:latin typeface="Arial" pitchFamily="34" charset="0"/>
                          <a:cs typeface="Arial" pitchFamily="34" charset="0"/>
                        </a:rPr>
                        <a:t>xung</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quanh</a:t>
                      </a:r>
                      <a:r>
                        <a:rPr lang="en-US" sz="1350" spc="-40" dirty="0">
                          <a:solidFill>
                            <a:srgbClr val="0000FF"/>
                          </a:solidFill>
                          <a:effectLst/>
                          <a:latin typeface="Arial" pitchFamily="34" charset="0"/>
                          <a:cs typeface="Arial" pitchFamily="34" charset="0"/>
                        </a:rPr>
                        <a:t> VT </a:t>
                      </a:r>
                      <a:endParaRPr lang="en-US" sz="1350" dirty="0">
                        <a:solidFill>
                          <a:srgbClr val="0000FF"/>
                        </a:solidFill>
                        <a:effectLst/>
                        <a:latin typeface="Arial" pitchFamily="34" charset="0"/>
                        <a:cs typeface="Arial" pitchFamily="34" charset="0"/>
                      </a:endParaRPr>
                    </a:p>
                    <a:p>
                      <a:pPr marL="342900" lvl="0" indent="-342900" algn="just">
                        <a:spcAft>
                          <a:spcPts val="0"/>
                        </a:spcAft>
                        <a:buFont typeface="Times New Roman"/>
                        <a:buChar char="-"/>
                        <a:tabLst>
                          <a:tab pos="252095" algn="l"/>
                        </a:tabLst>
                      </a:pPr>
                      <a:r>
                        <a:rPr lang="en-US" sz="1350" spc="-40" dirty="0">
                          <a:solidFill>
                            <a:srgbClr val="0000FF"/>
                          </a:solidFill>
                          <a:effectLst/>
                          <a:latin typeface="Arial" pitchFamily="34" charset="0"/>
                          <a:cs typeface="Arial" pitchFamily="34" charset="0"/>
                        </a:rPr>
                        <a:t>VT NK, </a:t>
                      </a:r>
                      <a:r>
                        <a:rPr lang="en-US" sz="1350" spc="-40" dirty="0" err="1">
                          <a:solidFill>
                            <a:srgbClr val="0000FF"/>
                          </a:solidFill>
                          <a:effectLst/>
                          <a:latin typeface="Arial" pitchFamily="34" charset="0"/>
                          <a:cs typeface="Arial" pitchFamily="34" charset="0"/>
                        </a:rPr>
                        <a:t>có</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khâu</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chân</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chỉ</a:t>
                      </a:r>
                      <a:r>
                        <a:rPr lang="en-US" sz="1350" spc="-40" dirty="0">
                          <a:solidFill>
                            <a:srgbClr val="0000FF"/>
                          </a:solidFill>
                          <a:effectLst/>
                          <a:latin typeface="Arial" pitchFamily="34" charset="0"/>
                          <a:cs typeface="Arial" pitchFamily="34" charset="0"/>
                        </a:rPr>
                        <a:t> →  </a:t>
                      </a:r>
                      <a:r>
                        <a:rPr lang="en-US" sz="1350" spc="-40" dirty="0" err="1">
                          <a:solidFill>
                            <a:srgbClr val="0000FF"/>
                          </a:solidFill>
                          <a:effectLst/>
                          <a:latin typeface="Arial" pitchFamily="34" charset="0"/>
                          <a:cs typeface="Arial" pitchFamily="34" charset="0"/>
                        </a:rPr>
                        <a:t>xung</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quanh</a:t>
                      </a:r>
                      <a:r>
                        <a:rPr lang="en-US" sz="1350" spc="-40" dirty="0">
                          <a:solidFill>
                            <a:srgbClr val="0000FF"/>
                          </a:solidFill>
                          <a:effectLst/>
                          <a:latin typeface="Arial" pitchFamily="34" charset="0"/>
                          <a:cs typeface="Arial" pitchFamily="34" charset="0"/>
                        </a:rPr>
                        <a:t> VT → </a:t>
                      </a:r>
                      <a:r>
                        <a:rPr lang="en-US" sz="1350" spc="-40" dirty="0" err="1">
                          <a:solidFill>
                            <a:srgbClr val="0000FF"/>
                          </a:solidFill>
                          <a:effectLst/>
                          <a:latin typeface="Arial" pitchFamily="34" charset="0"/>
                          <a:cs typeface="Arial" pitchFamily="34" charset="0"/>
                        </a:rPr>
                        <a:t>mép</a:t>
                      </a:r>
                      <a:r>
                        <a:rPr lang="en-US" sz="1350" spc="-40" dirty="0">
                          <a:solidFill>
                            <a:srgbClr val="0000FF"/>
                          </a:solidFill>
                          <a:effectLst/>
                          <a:latin typeface="Arial" pitchFamily="34" charset="0"/>
                          <a:cs typeface="Arial" pitchFamily="34" charset="0"/>
                        </a:rPr>
                        <a:t> VT.</a:t>
                      </a:r>
                      <a:endParaRPr lang="en-US" sz="1350" dirty="0">
                        <a:solidFill>
                          <a:srgbClr val="0000FF"/>
                        </a:solidFill>
                        <a:effectLst/>
                        <a:latin typeface="Arial" pitchFamily="34" charset="0"/>
                        <a:cs typeface="Arial" pitchFamily="34" charset="0"/>
                      </a:endParaRPr>
                    </a:p>
                    <a:p>
                      <a:pPr marL="342900" lvl="0" indent="-342900" algn="just">
                        <a:spcAft>
                          <a:spcPts val="0"/>
                        </a:spcAft>
                        <a:buFont typeface="Times New Roman"/>
                        <a:buChar char="-"/>
                        <a:tabLst>
                          <a:tab pos="252095" algn="l"/>
                        </a:tabLst>
                      </a:pPr>
                      <a:r>
                        <a:rPr lang="en-US" sz="1350" spc="-40" dirty="0">
                          <a:solidFill>
                            <a:srgbClr val="0000FF"/>
                          </a:solidFill>
                          <a:effectLst/>
                          <a:latin typeface="Arial" pitchFamily="34" charset="0"/>
                          <a:cs typeface="Arial" pitchFamily="34" charset="0"/>
                        </a:rPr>
                        <a:t>VT </a:t>
                      </a:r>
                      <a:r>
                        <a:rPr lang="en-US" sz="1350" spc="-40" dirty="0" err="1">
                          <a:solidFill>
                            <a:srgbClr val="0000FF"/>
                          </a:solidFill>
                          <a:effectLst/>
                          <a:latin typeface="Arial" pitchFamily="34" charset="0"/>
                          <a:cs typeface="Arial" pitchFamily="34" charset="0"/>
                        </a:rPr>
                        <a:t>nhiễm</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khuẩn</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không</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khâu</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mép</a:t>
                      </a:r>
                      <a:r>
                        <a:rPr lang="en-US" sz="1350" spc="-40" dirty="0">
                          <a:solidFill>
                            <a:srgbClr val="0000FF"/>
                          </a:solidFill>
                          <a:effectLst/>
                          <a:latin typeface="Arial" pitchFamily="34" charset="0"/>
                          <a:cs typeface="Arial" pitchFamily="34" charset="0"/>
                        </a:rPr>
                        <a:t> VT →  </a:t>
                      </a:r>
                      <a:r>
                        <a:rPr lang="en-US" sz="1350" spc="-40" dirty="0" err="1">
                          <a:solidFill>
                            <a:srgbClr val="0000FF"/>
                          </a:solidFill>
                          <a:effectLst/>
                          <a:latin typeface="Arial" pitchFamily="34" charset="0"/>
                          <a:cs typeface="Arial" pitchFamily="34" charset="0"/>
                        </a:rPr>
                        <a:t>xung</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quanh</a:t>
                      </a:r>
                      <a:r>
                        <a:rPr lang="en-US" sz="1350" spc="-40" dirty="0">
                          <a:solidFill>
                            <a:srgbClr val="0000FF"/>
                          </a:solidFill>
                          <a:effectLst/>
                          <a:latin typeface="Arial" pitchFamily="34" charset="0"/>
                          <a:cs typeface="Arial" pitchFamily="34" charset="0"/>
                        </a:rPr>
                        <a:t> VT → </a:t>
                      </a:r>
                      <a:r>
                        <a:rPr lang="en-US" sz="1350" spc="-40" dirty="0" err="1">
                          <a:solidFill>
                            <a:srgbClr val="0000FF"/>
                          </a:solidFill>
                          <a:effectLst/>
                          <a:latin typeface="Arial" pitchFamily="34" charset="0"/>
                          <a:cs typeface="Arial" pitchFamily="34" charset="0"/>
                        </a:rPr>
                        <a:t>trong</a:t>
                      </a:r>
                      <a:r>
                        <a:rPr lang="en-US" sz="1350" spc="-40" dirty="0">
                          <a:solidFill>
                            <a:srgbClr val="0000FF"/>
                          </a:solidFill>
                          <a:effectLst/>
                          <a:latin typeface="Arial" pitchFamily="34" charset="0"/>
                          <a:cs typeface="Arial" pitchFamily="34" charset="0"/>
                        </a:rPr>
                        <a:t> VT. </a:t>
                      </a:r>
                      <a:r>
                        <a:rPr lang="en-US" sz="1350" spc="-40" dirty="0" err="1">
                          <a:solidFill>
                            <a:srgbClr val="0000FF"/>
                          </a:solidFill>
                          <a:effectLst/>
                          <a:latin typeface="Arial" pitchFamily="34" charset="0"/>
                          <a:cs typeface="Arial" pitchFamily="34" charset="0"/>
                        </a:rPr>
                        <a:t>Bỏ</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kẹp</a:t>
                      </a:r>
                      <a:r>
                        <a:rPr lang="en-US" sz="1350" spc="-40" dirty="0">
                          <a:solidFill>
                            <a:srgbClr val="0000FF"/>
                          </a:solidFill>
                          <a:effectLst/>
                          <a:latin typeface="Arial" pitchFamily="34" charset="0"/>
                          <a:cs typeface="Arial" pitchFamily="34" charset="0"/>
                        </a:rPr>
                        <a:t> </a:t>
                      </a:r>
                      <a:r>
                        <a:rPr lang="en-US" sz="1350" spc="-40" dirty="0" err="1">
                          <a:solidFill>
                            <a:srgbClr val="0000FF"/>
                          </a:solidFill>
                          <a:effectLst/>
                          <a:latin typeface="Arial" pitchFamily="34" charset="0"/>
                          <a:cs typeface="Arial" pitchFamily="34" charset="0"/>
                        </a:rPr>
                        <a:t>bẩn</a:t>
                      </a:r>
                      <a:endParaRPr lang="en-US" sz="1350" dirty="0">
                        <a:solidFill>
                          <a:srgbClr val="0000FF"/>
                        </a:solidFill>
                        <a:effectLst/>
                        <a:latin typeface="Arial" pitchFamily="34" charset="0"/>
                        <a:ea typeface="MS Mincho"/>
                        <a:cs typeface="Arial" pitchFamily="34" charset="0"/>
                      </a:endParaRPr>
                    </a:p>
                  </a:txBody>
                  <a:tcPr marL="53032" marR="53032" marT="0" marB="0" anchor="ctr"/>
                </a:tc>
                <a:extLst>
                  <a:ext uri="{0D108BD9-81ED-4DB2-BD59-A6C34878D82A}">
                    <a16:rowId xmlns:a16="http://schemas.microsoft.com/office/drawing/2014/main" val="10006"/>
                  </a:ext>
                </a:extLst>
              </a:tr>
              <a:tr h="185737">
                <a:tc>
                  <a:txBody>
                    <a:bodyPr/>
                    <a:lstStyle/>
                    <a:p>
                      <a:pPr marL="0" lvl="0" indent="0" algn="ctr">
                        <a:spcAft>
                          <a:spcPts val="0"/>
                        </a:spcAft>
                        <a:buFont typeface="+mj-lt"/>
                        <a:buNone/>
                        <a:tabLst>
                          <a:tab pos="323850" algn="l"/>
                        </a:tabLst>
                      </a:pPr>
                      <a:r>
                        <a:rPr lang="en-US" sz="1350" dirty="0" smtClean="0">
                          <a:solidFill>
                            <a:srgbClr val="0000FF"/>
                          </a:solidFill>
                          <a:effectLst/>
                          <a:latin typeface="Arial" pitchFamily="34" charset="0"/>
                          <a:cs typeface="Arial" pitchFamily="34" charset="0"/>
                        </a:rPr>
                        <a:t>8</a:t>
                      </a:r>
                      <a:r>
                        <a:rPr lang="en-US" sz="1350" dirty="0">
                          <a:solidFill>
                            <a:srgbClr val="0000FF"/>
                          </a:solidFill>
                          <a:effectLst/>
                          <a:latin typeface="Arial" pitchFamily="34" charset="0"/>
                          <a:cs typeface="Arial" pitchFamily="34" charset="0"/>
                        </a:rPr>
                        <a:t> </a:t>
                      </a:r>
                      <a:endParaRPr lang="en-US" sz="1350" dirty="0">
                        <a:solidFill>
                          <a:srgbClr val="0000FF"/>
                        </a:solidFill>
                        <a:effectLst/>
                        <a:latin typeface="Arial" pitchFamily="34" charset="0"/>
                        <a:ea typeface="MS Mincho"/>
                        <a:cs typeface="Arial" pitchFamily="34" charset="0"/>
                      </a:endParaRPr>
                    </a:p>
                  </a:txBody>
                  <a:tcPr marL="53032" marR="53032" marT="0" marB="0" anchor="ctr"/>
                </a:tc>
                <a:tc>
                  <a:txBody>
                    <a:bodyPr/>
                    <a:lstStyle/>
                    <a:p>
                      <a:pPr algn="just">
                        <a:spcAft>
                          <a:spcPts val="0"/>
                        </a:spcAft>
                      </a:pPr>
                      <a:r>
                        <a:rPr lang="en-US" sz="1350">
                          <a:solidFill>
                            <a:srgbClr val="0000FF"/>
                          </a:solidFill>
                          <a:effectLst/>
                          <a:latin typeface="Arial" pitchFamily="34" charset="0"/>
                          <a:cs typeface="Arial" pitchFamily="34" charset="0"/>
                        </a:rPr>
                        <a:t>Đắp thuốc nếu có chỉ định - Đặt gạc che kín VT và băng lại</a:t>
                      </a:r>
                      <a:endParaRPr lang="en-US" sz="1350">
                        <a:solidFill>
                          <a:srgbClr val="0000FF"/>
                        </a:solidFill>
                        <a:effectLst/>
                        <a:latin typeface="Arial" pitchFamily="34" charset="0"/>
                        <a:ea typeface="MS Mincho"/>
                        <a:cs typeface="Arial" pitchFamily="34" charset="0"/>
                      </a:endParaRPr>
                    </a:p>
                  </a:txBody>
                  <a:tcPr marL="53032" marR="53032" marT="0" marB="0" anchor="ctr"/>
                </a:tc>
                <a:extLst>
                  <a:ext uri="{0D108BD9-81ED-4DB2-BD59-A6C34878D82A}">
                    <a16:rowId xmlns:a16="http://schemas.microsoft.com/office/drawing/2014/main" val="10007"/>
                  </a:ext>
                </a:extLst>
              </a:tr>
              <a:tr h="306527">
                <a:tc>
                  <a:txBody>
                    <a:bodyPr/>
                    <a:lstStyle/>
                    <a:p>
                      <a:pPr marL="0" lvl="0" indent="0" algn="ctr">
                        <a:spcAft>
                          <a:spcPts val="0"/>
                        </a:spcAft>
                        <a:buFont typeface="+mj-lt"/>
                        <a:buNone/>
                        <a:tabLst>
                          <a:tab pos="323850" algn="l"/>
                        </a:tabLst>
                      </a:pPr>
                      <a:r>
                        <a:rPr lang="en-US" sz="1350" dirty="0" smtClean="0">
                          <a:solidFill>
                            <a:srgbClr val="0000FF"/>
                          </a:solidFill>
                          <a:effectLst/>
                          <a:latin typeface="Arial" pitchFamily="34" charset="0"/>
                          <a:cs typeface="Arial" pitchFamily="34" charset="0"/>
                        </a:rPr>
                        <a:t>9</a:t>
                      </a:r>
                      <a:r>
                        <a:rPr lang="en-US" sz="1350" dirty="0">
                          <a:solidFill>
                            <a:srgbClr val="0000FF"/>
                          </a:solidFill>
                          <a:effectLst/>
                          <a:latin typeface="Arial" pitchFamily="34" charset="0"/>
                          <a:cs typeface="Arial" pitchFamily="34" charset="0"/>
                        </a:rPr>
                        <a:t> </a:t>
                      </a:r>
                      <a:endParaRPr lang="en-US" sz="1350" dirty="0">
                        <a:solidFill>
                          <a:srgbClr val="0000FF"/>
                        </a:solidFill>
                        <a:effectLst/>
                        <a:latin typeface="Arial" pitchFamily="34" charset="0"/>
                        <a:ea typeface="MS Mincho"/>
                        <a:cs typeface="Arial" pitchFamily="34" charset="0"/>
                      </a:endParaRPr>
                    </a:p>
                  </a:txBody>
                  <a:tcPr marL="53032" marR="53032" marT="0" marB="0" anchor="ctr"/>
                </a:tc>
                <a:tc>
                  <a:txBody>
                    <a:bodyPr/>
                    <a:lstStyle/>
                    <a:p>
                      <a:pPr algn="just">
                        <a:spcAft>
                          <a:spcPts val="0"/>
                        </a:spcAft>
                      </a:pPr>
                      <a:r>
                        <a:rPr lang="en-US" sz="1350" dirty="0" err="1">
                          <a:solidFill>
                            <a:srgbClr val="0000FF"/>
                          </a:solidFill>
                          <a:effectLst/>
                          <a:latin typeface="Arial" pitchFamily="34" charset="0"/>
                          <a:cs typeface="Arial" pitchFamily="34" charset="0"/>
                        </a:rPr>
                        <a:t>Giúp</a:t>
                      </a:r>
                      <a:r>
                        <a:rPr lang="en-US" sz="1350" dirty="0">
                          <a:solidFill>
                            <a:srgbClr val="0000FF"/>
                          </a:solidFill>
                          <a:effectLst/>
                          <a:latin typeface="Arial" pitchFamily="34" charset="0"/>
                          <a:cs typeface="Arial" pitchFamily="34" charset="0"/>
                        </a:rPr>
                        <a:t> NB </a:t>
                      </a:r>
                      <a:r>
                        <a:rPr lang="en-US" sz="1350" dirty="0" err="1">
                          <a:solidFill>
                            <a:srgbClr val="0000FF"/>
                          </a:solidFill>
                          <a:effectLst/>
                          <a:latin typeface="Arial" pitchFamily="34" charset="0"/>
                          <a:cs typeface="Arial" pitchFamily="34" charset="0"/>
                        </a:rPr>
                        <a:t>về</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tư</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thế</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thoải</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mái</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Đánh</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giá</a:t>
                      </a:r>
                      <a:r>
                        <a:rPr lang="en-US" sz="1350" dirty="0">
                          <a:solidFill>
                            <a:srgbClr val="0000FF"/>
                          </a:solidFill>
                          <a:effectLst/>
                          <a:latin typeface="Arial" pitchFamily="34" charset="0"/>
                          <a:cs typeface="Arial" pitchFamily="34" charset="0"/>
                        </a:rPr>
                        <a:t> NB </a:t>
                      </a:r>
                      <a:r>
                        <a:rPr lang="en-US" sz="1350" dirty="0" err="1">
                          <a:solidFill>
                            <a:srgbClr val="0000FF"/>
                          </a:solidFill>
                          <a:effectLst/>
                          <a:latin typeface="Arial" pitchFamily="34" charset="0"/>
                          <a:cs typeface="Arial" pitchFamily="34" charset="0"/>
                        </a:rPr>
                        <a:t>sau</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khi</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thực</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hiện</a:t>
                      </a:r>
                      <a:r>
                        <a:rPr lang="en-US" sz="1350" dirty="0">
                          <a:solidFill>
                            <a:srgbClr val="0000FF"/>
                          </a:solidFill>
                          <a:effectLst/>
                          <a:latin typeface="Arial" pitchFamily="34" charset="0"/>
                          <a:cs typeface="Arial" pitchFamily="34" charset="0"/>
                        </a:rPr>
                        <a:t> KT. </a:t>
                      </a:r>
                      <a:r>
                        <a:rPr lang="en-US" sz="1350" dirty="0" err="1">
                          <a:solidFill>
                            <a:srgbClr val="0000FF"/>
                          </a:solidFill>
                          <a:effectLst/>
                          <a:latin typeface="Arial" pitchFamily="34" charset="0"/>
                          <a:cs typeface="Arial" pitchFamily="34" charset="0"/>
                        </a:rPr>
                        <a:t>Dặn</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người</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bệnh</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những</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điều</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cần</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thiết</a:t>
                      </a:r>
                      <a:r>
                        <a:rPr lang="en-US" sz="1350" dirty="0">
                          <a:solidFill>
                            <a:srgbClr val="0000FF"/>
                          </a:solidFill>
                          <a:effectLst/>
                          <a:latin typeface="Arial" pitchFamily="34" charset="0"/>
                          <a:cs typeface="Arial" pitchFamily="34" charset="0"/>
                        </a:rPr>
                        <a:t>.</a:t>
                      </a:r>
                      <a:endParaRPr lang="en-US" sz="1350" dirty="0">
                        <a:solidFill>
                          <a:srgbClr val="0000FF"/>
                        </a:solidFill>
                        <a:effectLst/>
                        <a:latin typeface="Arial" pitchFamily="34" charset="0"/>
                        <a:ea typeface="MS Mincho"/>
                        <a:cs typeface="Arial" pitchFamily="34" charset="0"/>
                      </a:endParaRPr>
                    </a:p>
                  </a:txBody>
                  <a:tcPr marL="53032" marR="53032" marT="0" marB="0" anchor="ctr"/>
                </a:tc>
                <a:extLst>
                  <a:ext uri="{0D108BD9-81ED-4DB2-BD59-A6C34878D82A}">
                    <a16:rowId xmlns:a16="http://schemas.microsoft.com/office/drawing/2014/main" val="10008"/>
                  </a:ext>
                </a:extLst>
              </a:tr>
              <a:tr h="185737">
                <a:tc>
                  <a:txBody>
                    <a:bodyPr/>
                    <a:lstStyle/>
                    <a:p>
                      <a:pPr marL="0" lvl="0" indent="0" algn="ctr">
                        <a:spcAft>
                          <a:spcPts val="0"/>
                        </a:spcAft>
                        <a:buFont typeface="+mj-lt"/>
                        <a:buNone/>
                        <a:tabLst>
                          <a:tab pos="323850" algn="l"/>
                        </a:tabLst>
                      </a:pPr>
                      <a:r>
                        <a:rPr lang="en-US" sz="1350" dirty="0" smtClean="0">
                          <a:solidFill>
                            <a:srgbClr val="0000FF"/>
                          </a:solidFill>
                          <a:effectLst/>
                          <a:latin typeface="Arial" pitchFamily="34" charset="0"/>
                          <a:cs typeface="Arial" pitchFamily="34" charset="0"/>
                        </a:rPr>
                        <a:t>10</a:t>
                      </a:r>
                      <a:r>
                        <a:rPr lang="en-US" sz="1350" dirty="0">
                          <a:solidFill>
                            <a:srgbClr val="0000FF"/>
                          </a:solidFill>
                          <a:effectLst/>
                          <a:latin typeface="Arial" pitchFamily="34" charset="0"/>
                          <a:cs typeface="Arial" pitchFamily="34" charset="0"/>
                        </a:rPr>
                        <a:t> </a:t>
                      </a:r>
                      <a:endParaRPr lang="en-US" sz="1350" dirty="0">
                        <a:solidFill>
                          <a:srgbClr val="0000FF"/>
                        </a:solidFill>
                        <a:effectLst/>
                        <a:latin typeface="Arial" pitchFamily="34" charset="0"/>
                        <a:ea typeface="MS Mincho"/>
                        <a:cs typeface="Arial" pitchFamily="34" charset="0"/>
                      </a:endParaRPr>
                    </a:p>
                  </a:txBody>
                  <a:tcPr marL="53032" marR="53032" marT="0" marB="0" anchor="ctr"/>
                </a:tc>
                <a:tc>
                  <a:txBody>
                    <a:bodyPr/>
                    <a:lstStyle/>
                    <a:p>
                      <a:pPr algn="just">
                        <a:spcAft>
                          <a:spcPts val="0"/>
                        </a:spcAft>
                      </a:pPr>
                      <a:r>
                        <a:rPr lang="en-US" sz="1350" dirty="0">
                          <a:solidFill>
                            <a:srgbClr val="0000FF"/>
                          </a:solidFill>
                          <a:effectLst/>
                          <a:latin typeface="Arial" pitchFamily="34" charset="0"/>
                          <a:cs typeface="Arial" pitchFamily="34" charset="0"/>
                        </a:rPr>
                        <a:t>Thu </a:t>
                      </a:r>
                      <a:r>
                        <a:rPr lang="en-US" sz="1350" dirty="0" err="1">
                          <a:solidFill>
                            <a:srgbClr val="0000FF"/>
                          </a:solidFill>
                          <a:effectLst/>
                          <a:latin typeface="Arial" pitchFamily="34" charset="0"/>
                          <a:cs typeface="Arial" pitchFamily="34" charset="0"/>
                        </a:rPr>
                        <a:t>dọn</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dụng</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cụ</a:t>
                      </a:r>
                      <a:r>
                        <a:rPr lang="en-US" sz="1350" dirty="0">
                          <a:solidFill>
                            <a:srgbClr val="0000FF"/>
                          </a:solidFill>
                          <a:effectLst/>
                          <a:latin typeface="Arial" pitchFamily="34" charset="0"/>
                          <a:cs typeface="Arial" pitchFamily="34" charset="0"/>
                        </a:rPr>
                        <a:t> - </a:t>
                      </a:r>
                      <a:r>
                        <a:rPr lang="en-US" sz="1350" dirty="0" err="1">
                          <a:solidFill>
                            <a:srgbClr val="0000FF"/>
                          </a:solidFill>
                          <a:effectLst/>
                          <a:latin typeface="Arial" pitchFamily="34" charset="0"/>
                          <a:cs typeface="Arial" pitchFamily="34" charset="0"/>
                        </a:rPr>
                        <a:t>Rửa</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tay</a:t>
                      </a:r>
                      <a:r>
                        <a:rPr lang="en-US" sz="1350" dirty="0">
                          <a:solidFill>
                            <a:srgbClr val="0000FF"/>
                          </a:solidFill>
                          <a:effectLst/>
                          <a:latin typeface="Arial" pitchFamily="34" charset="0"/>
                          <a:cs typeface="Arial" pitchFamily="34" charset="0"/>
                        </a:rPr>
                        <a:t> - </a:t>
                      </a:r>
                      <a:r>
                        <a:rPr lang="en-US" sz="1350" dirty="0" err="1">
                          <a:solidFill>
                            <a:srgbClr val="0000FF"/>
                          </a:solidFill>
                          <a:effectLst/>
                          <a:latin typeface="Arial" pitchFamily="34" charset="0"/>
                          <a:cs typeface="Arial" pitchFamily="34" charset="0"/>
                        </a:rPr>
                        <a:t>Ghi</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phiếu</a:t>
                      </a:r>
                      <a:r>
                        <a:rPr lang="en-US" sz="1350" dirty="0">
                          <a:solidFill>
                            <a:srgbClr val="0000FF"/>
                          </a:solidFill>
                          <a:effectLst/>
                          <a:latin typeface="Arial" pitchFamily="34" charset="0"/>
                          <a:cs typeface="Arial" pitchFamily="34" charset="0"/>
                        </a:rPr>
                        <a:t> TD </a:t>
                      </a:r>
                      <a:r>
                        <a:rPr lang="en-US" sz="1350" dirty="0" err="1">
                          <a:solidFill>
                            <a:srgbClr val="0000FF"/>
                          </a:solidFill>
                          <a:effectLst/>
                          <a:latin typeface="Arial" pitchFamily="34" charset="0"/>
                          <a:cs typeface="Arial" pitchFamily="34" charset="0"/>
                        </a:rPr>
                        <a:t>và</a:t>
                      </a:r>
                      <a:r>
                        <a:rPr lang="en-US" sz="1350" dirty="0">
                          <a:solidFill>
                            <a:srgbClr val="0000FF"/>
                          </a:solidFill>
                          <a:effectLst/>
                          <a:latin typeface="Arial" pitchFamily="34" charset="0"/>
                          <a:cs typeface="Arial" pitchFamily="34" charset="0"/>
                        </a:rPr>
                        <a:t> CS </a:t>
                      </a:r>
                      <a:r>
                        <a:rPr lang="en-US" sz="1350" dirty="0" err="1">
                          <a:solidFill>
                            <a:srgbClr val="0000FF"/>
                          </a:solidFill>
                          <a:effectLst/>
                          <a:latin typeface="Arial" pitchFamily="34" charset="0"/>
                          <a:cs typeface="Arial" pitchFamily="34" charset="0"/>
                        </a:rPr>
                        <a:t>điều</a:t>
                      </a:r>
                      <a:r>
                        <a:rPr lang="en-US" sz="1350" dirty="0">
                          <a:solidFill>
                            <a:srgbClr val="0000FF"/>
                          </a:solidFill>
                          <a:effectLst/>
                          <a:latin typeface="Arial" pitchFamily="34" charset="0"/>
                          <a:cs typeface="Arial" pitchFamily="34" charset="0"/>
                        </a:rPr>
                        <a:t> </a:t>
                      </a:r>
                      <a:r>
                        <a:rPr lang="en-US" sz="1350" dirty="0" err="1">
                          <a:solidFill>
                            <a:srgbClr val="0000FF"/>
                          </a:solidFill>
                          <a:effectLst/>
                          <a:latin typeface="Arial" pitchFamily="34" charset="0"/>
                          <a:cs typeface="Arial" pitchFamily="34" charset="0"/>
                        </a:rPr>
                        <a:t>dưỡng</a:t>
                      </a:r>
                      <a:r>
                        <a:rPr lang="en-US" sz="1350" dirty="0">
                          <a:solidFill>
                            <a:srgbClr val="0000FF"/>
                          </a:solidFill>
                          <a:effectLst/>
                          <a:latin typeface="Arial" pitchFamily="34" charset="0"/>
                          <a:cs typeface="Arial" pitchFamily="34" charset="0"/>
                        </a:rPr>
                        <a:t>.</a:t>
                      </a:r>
                      <a:endParaRPr lang="en-US" sz="1350" dirty="0">
                        <a:solidFill>
                          <a:srgbClr val="0000FF"/>
                        </a:solidFill>
                        <a:effectLst/>
                        <a:latin typeface="Arial" pitchFamily="34" charset="0"/>
                        <a:ea typeface="MS Mincho"/>
                        <a:cs typeface="Arial" pitchFamily="34" charset="0"/>
                      </a:endParaRPr>
                    </a:p>
                  </a:txBody>
                  <a:tcPr marL="53032" marR="53032"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20892582"/>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a:solidFill>
                  <a:schemeClr val="bg1"/>
                </a:solidFill>
                <a:latin typeface="Arial" pitchFamily="34" charset="0"/>
                <a:ea typeface="Tahoma" pitchFamily="34" charset="0"/>
                <a:cs typeface="Arial" pitchFamily="34" charset="0"/>
              </a:rPr>
              <a:t>GHI PHIẾU CHĂM SÓC</a:t>
            </a:r>
          </a:p>
        </p:txBody>
      </p:sp>
      <p:pic>
        <p:nvPicPr>
          <p:cNvPr id="1026" name="Picture 2" descr="C:\Users\VN-Pro\Desktop\Quy chuan Logo Cao Dang y Bach Mai_nho.jpg"/>
          <p:cNvPicPr>
            <a:picLocks noChangeAspect="1" noChangeArrowheads="1"/>
          </p:cNvPicPr>
          <p:nvPr/>
        </p:nvPicPr>
        <p:blipFill>
          <a:blip r:embed="rId3" cstate="print"/>
          <a:srcRect/>
          <a:stretch>
            <a:fillRect/>
          </a:stretch>
        </p:blipFill>
        <p:spPr bwMode="auto">
          <a:xfrm>
            <a:off x="8382000" y="0"/>
            <a:ext cx="685800" cy="66865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4" cstate="print"/>
          <a:srcRect/>
          <a:stretch>
            <a:fillRect/>
          </a:stretch>
        </p:blipFill>
        <p:spPr bwMode="auto">
          <a:xfrm>
            <a:off x="76200" y="0"/>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6" name="Table 5"/>
          <p:cNvGraphicFramePr>
            <a:graphicFrameLocks noGrp="1"/>
          </p:cNvGraphicFramePr>
          <p:nvPr>
            <p:extLst>
              <p:ext uri="{D42A27DB-BD31-4B8C-83A1-F6EECF244321}">
                <p14:modId xmlns:p14="http://schemas.microsoft.com/office/powerpoint/2010/main" val="3730269881"/>
              </p:ext>
            </p:extLst>
          </p:nvPr>
        </p:nvGraphicFramePr>
        <p:xfrm>
          <a:off x="114300" y="2114550"/>
          <a:ext cx="8915399" cy="2876550"/>
        </p:xfrm>
        <a:graphic>
          <a:graphicData uri="http://schemas.openxmlformats.org/drawingml/2006/table">
            <a:tbl>
              <a:tblPr firstRow="1" firstCol="1" bandRow="1">
                <a:tableStyleId>{5940675A-B579-460E-94D1-54222C63F5DA}</a:tableStyleId>
              </a:tblPr>
              <a:tblGrid>
                <a:gridCol w="1447800">
                  <a:extLst>
                    <a:ext uri="{9D8B030D-6E8A-4147-A177-3AD203B41FA5}">
                      <a16:colId xmlns:a16="http://schemas.microsoft.com/office/drawing/2014/main" val="20000"/>
                    </a:ext>
                  </a:extLst>
                </a:gridCol>
                <a:gridCol w="2799835">
                  <a:extLst>
                    <a:ext uri="{9D8B030D-6E8A-4147-A177-3AD203B41FA5}">
                      <a16:colId xmlns:a16="http://schemas.microsoft.com/office/drawing/2014/main" val="20001"/>
                    </a:ext>
                  </a:extLst>
                </a:gridCol>
                <a:gridCol w="3485582">
                  <a:extLst>
                    <a:ext uri="{9D8B030D-6E8A-4147-A177-3AD203B41FA5}">
                      <a16:colId xmlns:a16="http://schemas.microsoft.com/office/drawing/2014/main" val="20002"/>
                    </a:ext>
                  </a:extLst>
                </a:gridCol>
                <a:gridCol w="1182182">
                  <a:extLst>
                    <a:ext uri="{9D8B030D-6E8A-4147-A177-3AD203B41FA5}">
                      <a16:colId xmlns:a16="http://schemas.microsoft.com/office/drawing/2014/main" val="20003"/>
                    </a:ext>
                  </a:extLst>
                </a:gridCol>
              </a:tblGrid>
              <a:tr h="575310">
                <a:tc>
                  <a:txBody>
                    <a:bodyPr/>
                    <a:lstStyle/>
                    <a:p>
                      <a:pPr algn="ctr">
                        <a:spcAft>
                          <a:spcPts val="0"/>
                        </a:spcAft>
                      </a:pPr>
                      <a:r>
                        <a:rPr lang="en-US" sz="1800" b="1" dirty="0">
                          <a:solidFill>
                            <a:srgbClr val="000099"/>
                          </a:solidFill>
                          <a:effectLst/>
                          <a:latin typeface="Arial" pitchFamily="34" charset="0"/>
                          <a:cs typeface="Arial" pitchFamily="34" charset="0"/>
                        </a:rPr>
                        <a:t>NGÀY/ THÁNG</a:t>
                      </a:r>
                      <a:endParaRPr lang="en-US" sz="1800" b="1" dirty="0">
                        <a:solidFill>
                          <a:srgbClr val="000099"/>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1800" b="1" dirty="0">
                          <a:solidFill>
                            <a:srgbClr val="000099"/>
                          </a:solidFill>
                          <a:effectLst/>
                          <a:latin typeface="Arial" pitchFamily="34" charset="0"/>
                          <a:cs typeface="Arial" pitchFamily="34" charset="0"/>
                        </a:rPr>
                        <a:t>DIỄN BIẾN</a:t>
                      </a:r>
                      <a:endParaRPr lang="en-US" sz="1800" b="1" dirty="0">
                        <a:solidFill>
                          <a:srgbClr val="000099"/>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1800" b="1" dirty="0">
                          <a:solidFill>
                            <a:srgbClr val="000099"/>
                          </a:solidFill>
                          <a:effectLst/>
                          <a:latin typeface="Arial" pitchFamily="34" charset="0"/>
                          <a:cs typeface="Arial" pitchFamily="34" charset="0"/>
                        </a:rPr>
                        <a:t>X</a:t>
                      </a:r>
                      <a:r>
                        <a:rPr lang="vi-VN" sz="1800" b="1" dirty="0">
                          <a:solidFill>
                            <a:srgbClr val="000099"/>
                          </a:solidFill>
                          <a:effectLst/>
                          <a:latin typeface="Arial" pitchFamily="34" charset="0"/>
                          <a:cs typeface="Arial" pitchFamily="34" charset="0"/>
                        </a:rPr>
                        <a:t>Ử TRÍ CHĂM SÓC/ ĐÁNH GIÁ</a:t>
                      </a:r>
                      <a:endParaRPr lang="en-US" sz="1800" b="1" dirty="0">
                        <a:solidFill>
                          <a:srgbClr val="000099"/>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1800" b="1" dirty="0">
                          <a:solidFill>
                            <a:srgbClr val="000099"/>
                          </a:solidFill>
                          <a:effectLst/>
                          <a:latin typeface="Arial" pitchFamily="34" charset="0"/>
                          <a:cs typeface="Arial" pitchFamily="34" charset="0"/>
                        </a:rPr>
                        <a:t>KÝ TÊN</a:t>
                      </a:r>
                      <a:endParaRPr lang="en-US" sz="1800" b="1" dirty="0">
                        <a:solidFill>
                          <a:srgbClr val="000099"/>
                        </a:solidFill>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0"/>
                  </a:ext>
                </a:extLst>
              </a:tr>
              <a:tr h="2301240">
                <a:tc>
                  <a:txBody>
                    <a:bodyPr/>
                    <a:lstStyle/>
                    <a:p>
                      <a:pPr algn="ctr">
                        <a:spcAft>
                          <a:spcPts val="0"/>
                        </a:spcAft>
                      </a:pPr>
                      <a:r>
                        <a:rPr lang="en-US" sz="2000" dirty="0">
                          <a:solidFill>
                            <a:srgbClr val="000099"/>
                          </a:solidFill>
                          <a:effectLst/>
                          <a:latin typeface="Arial" pitchFamily="34" charset="0"/>
                          <a:ea typeface="Times New Roman"/>
                          <a:cs typeface="Arial" pitchFamily="34" charset="0"/>
                        </a:rPr>
                        <a:t>9h</a:t>
                      </a:r>
                    </a:p>
                    <a:p>
                      <a:pPr algn="ctr">
                        <a:spcAft>
                          <a:spcPts val="0"/>
                        </a:spcAft>
                      </a:pPr>
                      <a:r>
                        <a:rPr lang="en-US" sz="2000" dirty="0">
                          <a:solidFill>
                            <a:srgbClr val="000099"/>
                          </a:solidFill>
                          <a:effectLst/>
                          <a:latin typeface="Arial" pitchFamily="34" charset="0"/>
                          <a:ea typeface="Times New Roman"/>
                          <a:cs typeface="Arial" pitchFamily="34" charset="0"/>
                        </a:rPr>
                        <a:t>15/9/2020</a:t>
                      </a:r>
                    </a:p>
                  </a:txBody>
                  <a:tcPr marL="68580" marR="68580" marT="0" marB="0"/>
                </a:tc>
                <a:tc>
                  <a:txBody>
                    <a:bodyPr/>
                    <a:lstStyle/>
                    <a:p>
                      <a:pPr algn="just">
                        <a:spcAft>
                          <a:spcPts val="0"/>
                        </a:spcAft>
                      </a:pPr>
                      <a:r>
                        <a:rPr lang="vi-VN" sz="1800" dirty="0">
                          <a:solidFill>
                            <a:srgbClr val="000099"/>
                          </a:solidFill>
                          <a:effectLst/>
                          <a:latin typeface="+mn-lt"/>
                          <a:ea typeface="Times New Roman"/>
                          <a:cs typeface="Arial" pitchFamily="34" charset="0"/>
                        </a:rPr>
                        <a:t>Người bệnh tỉnh, tiếp xúc tốt, sau mổ ngày thứ 3,</a:t>
                      </a:r>
                      <a:r>
                        <a:rPr lang="en-US" sz="1800" dirty="0">
                          <a:solidFill>
                            <a:srgbClr val="000099"/>
                          </a:solidFill>
                          <a:effectLst/>
                          <a:latin typeface="+mn-lt"/>
                          <a:ea typeface="Times New Roman"/>
                          <a:cs typeface="Arial" pitchFamily="34" charset="0"/>
                        </a:rPr>
                        <a:t> </a:t>
                      </a:r>
                      <a:r>
                        <a:rPr lang="vi-VN" sz="1800" dirty="0">
                          <a:solidFill>
                            <a:srgbClr val="000099"/>
                          </a:solidFill>
                          <a:effectLst/>
                          <a:latin typeface="+mn-lt"/>
                          <a:ea typeface="Times New Roman"/>
                          <a:cs typeface="Arial" pitchFamily="34" charset="0"/>
                        </a:rPr>
                        <a:t>còn đau vết mổ</a:t>
                      </a:r>
                      <a:r>
                        <a:rPr lang="en-US" sz="1800" dirty="0">
                          <a:solidFill>
                            <a:srgbClr val="000099"/>
                          </a:solidFill>
                          <a:effectLst/>
                          <a:latin typeface="+mn-lt"/>
                          <a:ea typeface="Times New Roman"/>
                          <a:cs typeface="Arial" pitchFamily="34" charset="0"/>
                        </a:rPr>
                        <a:t>,</a:t>
                      </a:r>
                      <a:r>
                        <a:rPr lang="en-US" sz="1800" baseline="0" dirty="0">
                          <a:solidFill>
                            <a:srgbClr val="000099"/>
                          </a:solidFill>
                          <a:effectLst/>
                          <a:latin typeface="+mn-lt"/>
                          <a:ea typeface="Times New Roman"/>
                          <a:cs typeface="Arial" pitchFamily="34" charset="0"/>
                        </a:rPr>
                        <a:t> </a:t>
                      </a:r>
                      <a:r>
                        <a:rPr lang="en-US" sz="1800" baseline="0" dirty="0" err="1">
                          <a:solidFill>
                            <a:srgbClr val="000099"/>
                          </a:solidFill>
                          <a:effectLst/>
                          <a:latin typeface="Arial" panose="020B0604020202020204" pitchFamily="34" charset="0"/>
                          <a:ea typeface="Times New Roman"/>
                          <a:cs typeface="Arial" panose="020B0604020202020204" pitchFamily="34" charset="0"/>
                        </a:rPr>
                        <a:t>không</a:t>
                      </a:r>
                      <a:r>
                        <a:rPr lang="en-US" sz="1800" baseline="0" dirty="0">
                          <a:solidFill>
                            <a:srgbClr val="000099"/>
                          </a:solidFill>
                          <a:effectLst/>
                          <a:latin typeface="Arial" panose="020B0604020202020204" pitchFamily="34" charset="0"/>
                          <a:ea typeface="Times New Roman"/>
                          <a:cs typeface="Arial" panose="020B0604020202020204" pitchFamily="34" charset="0"/>
                        </a:rPr>
                        <a:t> </a:t>
                      </a:r>
                      <a:r>
                        <a:rPr lang="en-US" sz="1800" baseline="0" dirty="0" err="1">
                          <a:solidFill>
                            <a:srgbClr val="000099"/>
                          </a:solidFill>
                          <a:effectLst/>
                          <a:latin typeface="Arial" panose="020B0604020202020204" pitchFamily="34" charset="0"/>
                          <a:ea typeface="Times New Roman"/>
                          <a:cs typeface="Arial" panose="020B0604020202020204" pitchFamily="34" charset="0"/>
                        </a:rPr>
                        <a:t>thấm</a:t>
                      </a:r>
                      <a:r>
                        <a:rPr lang="en-US" sz="1800" baseline="0" dirty="0">
                          <a:solidFill>
                            <a:srgbClr val="000099"/>
                          </a:solidFill>
                          <a:effectLst/>
                          <a:latin typeface="Arial" panose="020B0604020202020204" pitchFamily="34" charset="0"/>
                          <a:ea typeface="Times New Roman"/>
                          <a:cs typeface="Arial" panose="020B0604020202020204" pitchFamily="34" charset="0"/>
                        </a:rPr>
                        <a:t> </a:t>
                      </a:r>
                      <a:r>
                        <a:rPr lang="en-US" sz="1800" baseline="0" dirty="0" err="1" smtClean="0">
                          <a:solidFill>
                            <a:srgbClr val="000099"/>
                          </a:solidFill>
                          <a:effectLst/>
                          <a:latin typeface="Arial" panose="020B0604020202020204" pitchFamily="34" charset="0"/>
                          <a:ea typeface="Times New Roman"/>
                          <a:cs typeface="Arial" panose="020B0604020202020204" pitchFamily="34" charset="0"/>
                        </a:rPr>
                        <a:t>dịch</a:t>
                      </a:r>
                      <a:r>
                        <a:rPr lang="en-US" sz="1800" baseline="0" dirty="0" smtClean="0">
                          <a:solidFill>
                            <a:srgbClr val="000099"/>
                          </a:solidFill>
                          <a:effectLst/>
                          <a:latin typeface="Arial" panose="020B0604020202020204" pitchFamily="34" charset="0"/>
                          <a:ea typeface="Times New Roman"/>
                          <a:cs typeface="Arial" panose="020B0604020202020204" pitchFamily="34" charset="0"/>
                        </a:rPr>
                        <a:t>, NB </a:t>
                      </a:r>
                      <a:r>
                        <a:rPr lang="en-US" sz="1800" baseline="0" dirty="0" err="1" smtClean="0">
                          <a:solidFill>
                            <a:srgbClr val="000099"/>
                          </a:solidFill>
                          <a:effectLst/>
                          <a:latin typeface="Arial" panose="020B0604020202020204" pitchFamily="34" charset="0"/>
                          <a:ea typeface="Times New Roman"/>
                          <a:cs typeface="Arial" panose="020B0604020202020204" pitchFamily="34" charset="0"/>
                        </a:rPr>
                        <a:t>đã</a:t>
                      </a:r>
                      <a:r>
                        <a:rPr lang="en-US" sz="1800" baseline="0" dirty="0" smtClean="0">
                          <a:solidFill>
                            <a:srgbClr val="000099"/>
                          </a:solidFill>
                          <a:effectLst/>
                          <a:latin typeface="Arial" panose="020B0604020202020204" pitchFamily="34" charset="0"/>
                          <a:ea typeface="Times New Roman"/>
                          <a:cs typeface="Arial" panose="020B0604020202020204" pitchFamily="34" charset="0"/>
                        </a:rPr>
                        <a:t> </a:t>
                      </a:r>
                      <a:r>
                        <a:rPr lang="en-US" sz="1800" baseline="0" dirty="0" err="1" smtClean="0">
                          <a:solidFill>
                            <a:srgbClr val="000099"/>
                          </a:solidFill>
                          <a:effectLst/>
                          <a:latin typeface="Arial" panose="020B0604020202020204" pitchFamily="34" charset="0"/>
                          <a:ea typeface="Times New Roman"/>
                          <a:cs typeface="Arial" panose="020B0604020202020204" pitchFamily="34" charset="0"/>
                        </a:rPr>
                        <a:t>trung</a:t>
                      </a:r>
                      <a:r>
                        <a:rPr lang="en-US" sz="1800" baseline="0" dirty="0" smtClean="0">
                          <a:solidFill>
                            <a:srgbClr val="000099"/>
                          </a:solidFill>
                          <a:effectLst/>
                          <a:latin typeface="Arial" panose="020B0604020202020204" pitchFamily="34" charset="0"/>
                          <a:ea typeface="Times New Roman"/>
                          <a:cs typeface="Arial" panose="020B0604020202020204" pitchFamily="34" charset="0"/>
                        </a:rPr>
                        <a:t> </a:t>
                      </a:r>
                      <a:r>
                        <a:rPr lang="en-US" sz="1800" baseline="0" dirty="0" err="1" smtClean="0">
                          <a:solidFill>
                            <a:srgbClr val="000099"/>
                          </a:solidFill>
                          <a:effectLst/>
                          <a:latin typeface="Arial" panose="020B0604020202020204" pitchFamily="34" charset="0"/>
                          <a:ea typeface="Times New Roman"/>
                          <a:cs typeface="Arial" panose="020B0604020202020204" pitchFamily="34" charset="0"/>
                        </a:rPr>
                        <a:t>tiện</a:t>
                      </a:r>
                      <a:r>
                        <a:rPr lang="en-US" sz="1800" baseline="0" dirty="0" smtClean="0">
                          <a:solidFill>
                            <a:srgbClr val="000099"/>
                          </a:solidFill>
                          <a:effectLst/>
                          <a:latin typeface="Arial" panose="020B0604020202020204" pitchFamily="34" charset="0"/>
                          <a:ea typeface="Times New Roman"/>
                          <a:cs typeface="Arial" panose="020B0604020202020204" pitchFamily="34" charset="0"/>
                        </a:rPr>
                        <a:t>.</a:t>
                      </a:r>
                      <a:endParaRPr lang="vi-VN" sz="1800" dirty="0">
                        <a:solidFill>
                          <a:srgbClr val="000099"/>
                        </a:solidFill>
                        <a:effectLst/>
                        <a:latin typeface="Arial" panose="020B0604020202020204" pitchFamily="34" charset="0"/>
                        <a:ea typeface="Times New Roman"/>
                        <a:cs typeface="Arial" panose="020B0604020202020204" pitchFamily="34" charset="0"/>
                      </a:endParaRPr>
                    </a:p>
                    <a:p>
                      <a:pPr algn="just">
                        <a:spcAft>
                          <a:spcPts val="0"/>
                        </a:spcAft>
                      </a:pPr>
                      <a:r>
                        <a:rPr lang="vi-VN" sz="1800" dirty="0">
                          <a:solidFill>
                            <a:srgbClr val="000099"/>
                          </a:solidFill>
                          <a:effectLst/>
                          <a:latin typeface="+mn-lt"/>
                          <a:ea typeface="Times New Roman"/>
                          <a:cs typeface="Arial" pitchFamily="34" charset="0"/>
                        </a:rPr>
                        <a:t>Nhiệt độ 36,5</a:t>
                      </a:r>
                      <a:r>
                        <a:rPr lang="vi-VN" sz="1800" baseline="30000" dirty="0">
                          <a:solidFill>
                            <a:srgbClr val="000099"/>
                          </a:solidFill>
                          <a:effectLst/>
                          <a:latin typeface="+mn-lt"/>
                          <a:ea typeface="Times New Roman"/>
                          <a:cs typeface="Arial" pitchFamily="34" charset="0"/>
                        </a:rPr>
                        <a:t>0</a:t>
                      </a:r>
                      <a:r>
                        <a:rPr lang="vi-VN" sz="1800" dirty="0">
                          <a:solidFill>
                            <a:srgbClr val="000099"/>
                          </a:solidFill>
                          <a:effectLst/>
                          <a:latin typeface="+mn-lt"/>
                          <a:ea typeface="Times New Roman"/>
                          <a:cs typeface="Arial" pitchFamily="34" charset="0"/>
                        </a:rPr>
                        <a:t>C, mạch 74l/phút, nhịp thở 19l/p, HA 110/80 mm Hg</a:t>
                      </a:r>
                      <a:r>
                        <a:rPr lang="vi-VN" sz="1800" dirty="0" smtClean="0">
                          <a:solidFill>
                            <a:srgbClr val="000099"/>
                          </a:solidFill>
                          <a:effectLst/>
                          <a:latin typeface="+mn-lt"/>
                          <a:ea typeface="Times New Roman"/>
                          <a:cs typeface="Arial" pitchFamily="34" charset="0"/>
                        </a:rPr>
                        <a:t>.</a:t>
                      </a:r>
                      <a:endParaRPr lang="vi-VN" sz="1800" dirty="0">
                        <a:solidFill>
                          <a:srgbClr val="000099"/>
                        </a:solidFill>
                        <a:effectLst/>
                        <a:latin typeface="+mn-lt"/>
                        <a:ea typeface="Times New Roman"/>
                        <a:cs typeface="Arial" pitchFamily="34" charset="0"/>
                      </a:endParaRPr>
                    </a:p>
                  </a:txBody>
                  <a:tcPr marL="68580" marR="68580" marT="0" marB="0"/>
                </a:tc>
                <a:tc>
                  <a:txBody>
                    <a:bodyPr/>
                    <a:lstStyle/>
                    <a:p>
                      <a:pPr algn="just">
                        <a:spcAft>
                          <a:spcPts val="0"/>
                        </a:spcAft>
                      </a:pPr>
                      <a:r>
                        <a:rPr lang="vi-VN" sz="1800" b="0" dirty="0">
                          <a:solidFill>
                            <a:srgbClr val="000099"/>
                          </a:solidFill>
                          <a:effectLst/>
                          <a:latin typeface="+mn-lt"/>
                          <a:ea typeface="Times New Roman"/>
                          <a:cs typeface="Arial" pitchFamily="34" charset="0"/>
                        </a:rPr>
                        <a:t>Thực hiện y lệnh thay băng vết thương cho người bệnh. </a:t>
                      </a:r>
                    </a:p>
                    <a:p>
                      <a:pPr algn="just">
                        <a:spcAft>
                          <a:spcPts val="0"/>
                        </a:spcAft>
                      </a:pPr>
                      <a:r>
                        <a:rPr lang="vi-VN" sz="1800" b="0" dirty="0">
                          <a:solidFill>
                            <a:srgbClr val="000099"/>
                          </a:solidFill>
                          <a:effectLst/>
                          <a:latin typeface="+mn-lt"/>
                          <a:ea typeface="Times New Roman"/>
                          <a:cs typeface="Arial" pitchFamily="34" charset="0"/>
                        </a:rPr>
                        <a:t>Vết thương khô, sạch, chân chỉ khô, không có dấu hiệu nhiễm khuẩn</a:t>
                      </a:r>
                    </a:p>
                    <a:p>
                      <a:pPr algn="just">
                        <a:spcAft>
                          <a:spcPts val="0"/>
                        </a:spcAft>
                      </a:pPr>
                      <a:r>
                        <a:rPr lang="vi-VN" sz="1800" b="0" dirty="0">
                          <a:solidFill>
                            <a:srgbClr val="000099"/>
                          </a:solidFill>
                          <a:effectLst/>
                          <a:latin typeface="+mn-lt"/>
                          <a:ea typeface="Times New Roman"/>
                          <a:cs typeface="Arial" pitchFamily="34" charset="0"/>
                        </a:rPr>
                        <a:t>Trong và sau khi thực hiện không xảy ra tai biến gì. </a:t>
                      </a:r>
                    </a:p>
                  </a:txBody>
                  <a:tcPr marL="68580" marR="68580" marT="0" marB="0"/>
                </a:tc>
                <a:tc>
                  <a:txBody>
                    <a:bodyPr/>
                    <a:lstStyle/>
                    <a:p>
                      <a:pPr algn="ctr">
                        <a:spcAft>
                          <a:spcPts val="0"/>
                        </a:spcAft>
                      </a:pPr>
                      <a:endParaRPr lang="en-US" sz="2000" dirty="0">
                        <a:solidFill>
                          <a:srgbClr val="000099"/>
                        </a:solidFill>
                        <a:effectLst/>
                        <a:latin typeface="Arial" pitchFamily="34" charset="0"/>
                        <a:cs typeface="Arial" pitchFamily="34" charset="0"/>
                      </a:endParaRPr>
                    </a:p>
                    <a:p>
                      <a:pPr algn="ctr">
                        <a:spcAft>
                          <a:spcPts val="0"/>
                        </a:spcAft>
                      </a:pPr>
                      <a:r>
                        <a:rPr lang="en-US" sz="2000" dirty="0" err="1">
                          <a:solidFill>
                            <a:srgbClr val="000099"/>
                          </a:solidFill>
                          <a:effectLst/>
                          <a:latin typeface="Arial" pitchFamily="34" charset="0"/>
                          <a:cs typeface="Arial" pitchFamily="34" charset="0"/>
                        </a:rPr>
                        <a:t>Hằng</a:t>
                      </a:r>
                      <a:endParaRPr lang="en-US" sz="2000" dirty="0">
                        <a:solidFill>
                          <a:srgbClr val="000099"/>
                        </a:solidFill>
                        <a:effectLst/>
                        <a:latin typeface="Arial" pitchFamily="34" charset="0"/>
                        <a:cs typeface="Arial" pitchFamily="34" charset="0"/>
                      </a:endParaRPr>
                    </a:p>
                    <a:p>
                      <a:pPr algn="ctr">
                        <a:spcAft>
                          <a:spcPts val="0"/>
                        </a:spcAft>
                      </a:pPr>
                      <a:endParaRPr lang="en-US" sz="2000" dirty="0">
                        <a:solidFill>
                          <a:srgbClr val="000099"/>
                        </a:solidFill>
                        <a:effectLst/>
                        <a:latin typeface="Arial" pitchFamily="34" charset="0"/>
                        <a:cs typeface="Arial"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7" name="Rectangle 1"/>
          <p:cNvSpPr>
            <a:spLocks noChangeArrowheads="1"/>
          </p:cNvSpPr>
          <p:nvPr/>
        </p:nvSpPr>
        <p:spPr bwMode="auto">
          <a:xfrm>
            <a:off x="0" y="821888"/>
            <a:ext cx="914400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a:ln>
                  <a:noFill/>
                </a:ln>
                <a:solidFill>
                  <a:srgbClr val="0000FF"/>
                </a:solidFill>
                <a:effectLst/>
                <a:latin typeface="Arial" pitchFamily="34" charset="0"/>
                <a:ea typeface="Times New Roman" pitchFamily="18" charset="0"/>
                <a:cs typeface="Arial" pitchFamily="34" charset="0"/>
              </a:rPr>
              <a:t>Họ</a:t>
            </a:r>
            <a:r>
              <a:rPr kumimoji="0" lang="en-US" b="0" i="0" u="none" strike="noStrike" cap="none" normalizeH="0" baseline="0" dirty="0">
                <a:ln>
                  <a:noFill/>
                </a:ln>
                <a:solidFill>
                  <a:srgbClr val="0000FF"/>
                </a:solidFill>
                <a:effectLst/>
                <a:latin typeface="Arial" pitchFamily="34" charset="0"/>
                <a:ea typeface="Times New Roman" pitchFamily="18" charset="0"/>
                <a:cs typeface="Arial" pitchFamily="34" charset="0"/>
              </a:rPr>
              <a:t> </a:t>
            </a:r>
            <a:r>
              <a:rPr kumimoji="0" lang="en-US" b="0" i="0" u="none" strike="noStrike" cap="none" normalizeH="0" baseline="0" dirty="0" err="1">
                <a:ln>
                  <a:noFill/>
                </a:ln>
                <a:solidFill>
                  <a:srgbClr val="0000FF"/>
                </a:solidFill>
                <a:effectLst/>
                <a:latin typeface="Arial" pitchFamily="34" charset="0"/>
                <a:ea typeface="Times New Roman" pitchFamily="18" charset="0"/>
                <a:cs typeface="Arial" pitchFamily="34" charset="0"/>
              </a:rPr>
              <a:t>tên</a:t>
            </a:r>
            <a:r>
              <a:rPr kumimoji="0" lang="en-US" b="0" i="0" u="none" strike="noStrike" cap="none" normalizeH="0" baseline="0" dirty="0">
                <a:ln>
                  <a:noFill/>
                </a:ln>
                <a:solidFill>
                  <a:srgbClr val="0000FF"/>
                </a:solidFill>
                <a:effectLst/>
                <a:latin typeface="Arial" pitchFamily="34" charset="0"/>
                <a:ea typeface="Times New Roman" pitchFamily="18" charset="0"/>
                <a:cs typeface="Arial" pitchFamily="34" charset="0"/>
              </a:rPr>
              <a:t> </a:t>
            </a:r>
            <a:r>
              <a:rPr kumimoji="0" lang="en-US" b="0" i="0" u="none" strike="noStrike" cap="none" normalizeH="0" baseline="0" dirty="0" err="1">
                <a:ln>
                  <a:noFill/>
                </a:ln>
                <a:solidFill>
                  <a:srgbClr val="0000FF"/>
                </a:solidFill>
                <a:effectLst/>
                <a:latin typeface="Arial" pitchFamily="34" charset="0"/>
                <a:ea typeface="Times New Roman" pitchFamily="18" charset="0"/>
                <a:cs typeface="Arial" pitchFamily="34" charset="0"/>
              </a:rPr>
              <a:t>người</a:t>
            </a:r>
            <a:r>
              <a:rPr kumimoji="0" lang="en-US" b="0" i="0" u="none" strike="noStrike" cap="none" normalizeH="0" baseline="0" dirty="0">
                <a:ln>
                  <a:noFill/>
                </a:ln>
                <a:solidFill>
                  <a:srgbClr val="0000FF"/>
                </a:solidFill>
                <a:effectLst/>
                <a:latin typeface="Arial" pitchFamily="34" charset="0"/>
                <a:ea typeface="Times New Roman" pitchFamily="18" charset="0"/>
                <a:cs typeface="Arial" pitchFamily="34" charset="0"/>
              </a:rPr>
              <a:t> </a:t>
            </a:r>
            <a:r>
              <a:rPr kumimoji="0" lang="en-US" b="0" i="0" u="none" strike="noStrike" cap="none" normalizeH="0" baseline="0" dirty="0" err="1">
                <a:ln>
                  <a:noFill/>
                </a:ln>
                <a:solidFill>
                  <a:srgbClr val="0000FF"/>
                </a:solidFill>
                <a:effectLst/>
                <a:latin typeface="Arial" pitchFamily="34" charset="0"/>
                <a:ea typeface="Times New Roman" pitchFamily="18" charset="0"/>
                <a:cs typeface="Arial" pitchFamily="34" charset="0"/>
              </a:rPr>
              <a:t>bệnh</a:t>
            </a:r>
            <a:r>
              <a:rPr kumimoji="0" lang="en-US" b="0" i="0" u="none" strike="noStrike" cap="none" normalizeH="0" baseline="0" dirty="0">
                <a:ln>
                  <a:noFill/>
                </a:ln>
                <a:solidFill>
                  <a:srgbClr val="0000FF"/>
                </a:solidFill>
                <a:effectLst/>
                <a:latin typeface="Arial" pitchFamily="34" charset="0"/>
                <a:ea typeface="Times New Roman" pitchFamily="18" charset="0"/>
                <a:cs typeface="Arial" pitchFamily="34" charset="0"/>
              </a:rPr>
              <a:t>:</a:t>
            </a:r>
            <a:r>
              <a:rPr lang="en-US" dirty="0">
                <a:solidFill>
                  <a:srgbClr val="0000FF"/>
                </a:solidFill>
                <a:latin typeface="Arial" pitchFamily="34" charset="0"/>
                <a:ea typeface="Times New Roman" pitchFamily="18" charset="0"/>
                <a:cs typeface="Arial" pitchFamily="34" charset="0"/>
              </a:rPr>
              <a:t>   </a:t>
            </a:r>
            <a:r>
              <a:rPr lang="en-US" dirty="0">
                <a:solidFill>
                  <a:srgbClr val="FF0000"/>
                </a:solidFill>
                <a:latin typeface="Arial" pitchFamily="34" charset="0"/>
                <a:ea typeface="Times New Roman" pitchFamily="18" charset="0"/>
                <a:cs typeface="Arial" pitchFamily="34" charset="0"/>
              </a:rPr>
              <a:t>TRẦN BÌNH TR,     </a:t>
            </a:r>
            <a:r>
              <a:rPr lang="en-US" dirty="0" err="1">
                <a:solidFill>
                  <a:srgbClr val="0000FF"/>
                </a:solidFill>
                <a:latin typeface="Arial" pitchFamily="34" charset="0"/>
                <a:ea typeface="Times New Roman" pitchFamily="18" charset="0"/>
                <a:cs typeface="Arial" pitchFamily="34" charset="0"/>
              </a:rPr>
              <a:t>Sinh</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năm</a:t>
            </a:r>
            <a:r>
              <a:rPr kumimoji="0" lang="en-US" b="0" i="0" u="none" strike="noStrike" cap="none" normalizeH="0" baseline="0" dirty="0">
                <a:ln>
                  <a:noFill/>
                </a:ln>
                <a:solidFill>
                  <a:srgbClr val="0000FF"/>
                </a:solidFill>
                <a:effectLst/>
                <a:latin typeface="Arial" pitchFamily="34" charset="0"/>
                <a:ea typeface="Times New Roman" pitchFamily="18" charset="0"/>
                <a:cs typeface="Arial" pitchFamily="34" charset="0"/>
              </a:rPr>
              <a:t>:</a:t>
            </a:r>
            <a:r>
              <a:rPr lang="en-US" dirty="0">
                <a:solidFill>
                  <a:srgbClr val="0000FF"/>
                </a:solidFill>
                <a:latin typeface="Arial" pitchFamily="34" charset="0"/>
                <a:ea typeface="Times New Roman" pitchFamily="18" charset="0"/>
                <a:cs typeface="Arial" pitchFamily="34" charset="0"/>
              </a:rPr>
              <a:t> </a:t>
            </a:r>
            <a:r>
              <a:rPr lang="en-US" dirty="0">
                <a:solidFill>
                  <a:srgbClr val="FF0000"/>
                </a:solidFill>
                <a:latin typeface="Arial" pitchFamily="34" charset="0"/>
                <a:ea typeface="Times New Roman" pitchFamily="18" charset="0"/>
                <a:cs typeface="Arial" pitchFamily="34" charset="0"/>
              </a:rPr>
              <a:t>1954 </a:t>
            </a:r>
            <a:r>
              <a:rPr lang="en-US" dirty="0">
                <a:solidFill>
                  <a:srgbClr val="0000FF"/>
                </a:solidFill>
                <a:latin typeface="Arial" pitchFamily="34" charset="0"/>
                <a:ea typeface="Times New Roman" pitchFamily="18" charset="0"/>
                <a:cs typeface="Arial" pitchFamily="34" charset="0"/>
              </a:rPr>
              <a:t> </a:t>
            </a:r>
            <a:r>
              <a:rPr kumimoji="0" lang="en-US" b="0" i="0" u="none" strike="noStrike" cap="none" normalizeH="0" baseline="0" dirty="0">
                <a:ln>
                  <a:noFill/>
                </a:ln>
                <a:solidFill>
                  <a:srgbClr val="0000FF"/>
                </a:solidFill>
                <a:effectLst/>
                <a:latin typeface="Arial" pitchFamily="34" charset="0"/>
                <a:ea typeface="Times New Roman" pitchFamily="18" charset="0"/>
                <a:cs typeface="Arial" pitchFamily="34" charset="0"/>
              </a:rPr>
              <a:t>Nam/ </a:t>
            </a:r>
            <a:r>
              <a:rPr kumimoji="0" lang="en-US" b="0" i="0" u="none" strike="noStrike" cap="none" normalizeH="0" baseline="0" dirty="0" err="1">
                <a:ln>
                  <a:noFill/>
                </a:ln>
                <a:solidFill>
                  <a:srgbClr val="0000FF"/>
                </a:solidFill>
                <a:effectLst/>
                <a:latin typeface="Arial" pitchFamily="34" charset="0"/>
                <a:ea typeface="Times New Roman" pitchFamily="18" charset="0"/>
                <a:cs typeface="Arial" pitchFamily="34" charset="0"/>
              </a:rPr>
              <a:t>Nữ</a:t>
            </a:r>
            <a:r>
              <a:rPr kumimoji="0" lang="en-US" b="0" i="0" u="none" strike="noStrike" cap="none" normalizeH="0" baseline="0" dirty="0">
                <a:ln>
                  <a:noFill/>
                </a:ln>
                <a:solidFill>
                  <a:srgbClr val="0000FF"/>
                </a:solidFill>
                <a:effectLst/>
                <a:latin typeface="Arial" pitchFamily="34" charset="0"/>
                <a:ea typeface="Times New Roman" pitchFamily="18" charset="0"/>
                <a:cs typeface="Arial" pitchFamily="34" charset="0"/>
              </a:rPr>
              <a:t>: </a:t>
            </a:r>
            <a:r>
              <a:rPr kumimoji="0" lang="en-US" b="0" i="0" u="none" strike="noStrike" cap="none" normalizeH="0" baseline="0" dirty="0">
                <a:ln>
                  <a:noFill/>
                </a:ln>
                <a:solidFill>
                  <a:srgbClr val="FF0000"/>
                </a:solidFill>
                <a:effectLst/>
                <a:latin typeface="Arial" pitchFamily="34" charset="0"/>
                <a:ea typeface="Times New Roman" pitchFamily="18" charset="0"/>
                <a:cs typeface="Arial" pitchFamily="34" charset="0"/>
              </a:rPr>
              <a:t>Nam</a:t>
            </a:r>
            <a:endParaRPr kumimoji="0" lang="en-US" b="0"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a:ln>
                  <a:noFill/>
                </a:ln>
                <a:solidFill>
                  <a:srgbClr val="0000FF"/>
                </a:solidFill>
                <a:effectLst/>
                <a:latin typeface="Arial" pitchFamily="34" charset="0"/>
                <a:ea typeface="Times New Roman" pitchFamily="18" charset="0"/>
                <a:cs typeface="Arial" pitchFamily="34" charset="0"/>
              </a:rPr>
              <a:t>Số</a:t>
            </a:r>
            <a:r>
              <a:rPr lang="en-US" dirty="0">
                <a:solidFill>
                  <a:srgbClr val="0000FF"/>
                </a:solidFill>
                <a:latin typeface="Arial" pitchFamily="34" charset="0"/>
                <a:ea typeface="Times New Roman" pitchFamily="18" charset="0"/>
                <a:cs typeface="Arial" pitchFamily="34" charset="0"/>
              </a:rPr>
              <a:t> </a:t>
            </a:r>
            <a:r>
              <a:rPr kumimoji="0" lang="en-US" b="0" i="0" u="none" strike="noStrike" cap="none" normalizeH="0" baseline="0" dirty="0" err="1">
                <a:ln>
                  <a:noFill/>
                </a:ln>
                <a:solidFill>
                  <a:srgbClr val="0000FF"/>
                </a:solidFill>
                <a:effectLst/>
                <a:latin typeface="Arial" pitchFamily="34" charset="0"/>
                <a:ea typeface="Times New Roman" pitchFamily="18" charset="0"/>
                <a:cs typeface="Arial" pitchFamily="34" charset="0"/>
              </a:rPr>
              <a:t>giường</a:t>
            </a:r>
            <a:r>
              <a:rPr kumimoji="0" lang="en-US" b="0" i="0" u="none" strike="noStrike" cap="none" normalizeH="0" baseline="0" dirty="0">
                <a:ln>
                  <a:noFill/>
                </a:ln>
                <a:solidFill>
                  <a:srgbClr val="0000FF"/>
                </a:solidFill>
                <a:effectLst/>
                <a:latin typeface="Arial" pitchFamily="34" charset="0"/>
                <a:ea typeface="Times New Roman" pitchFamily="18" charset="0"/>
                <a:cs typeface="Arial" pitchFamily="34" charset="0"/>
              </a:rPr>
              <a:t>:</a:t>
            </a:r>
            <a:r>
              <a:rPr kumimoji="0" lang="en-US" b="0" i="0" u="none" strike="noStrike" cap="none" normalizeH="0" dirty="0">
                <a:ln>
                  <a:noFill/>
                </a:ln>
                <a:solidFill>
                  <a:srgbClr val="0000FF"/>
                </a:solidFill>
                <a:effectLst/>
                <a:latin typeface="Arial" pitchFamily="34" charset="0"/>
                <a:ea typeface="Times New Roman" pitchFamily="18" charset="0"/>
                <a:cs typeface="Arial" pitchFamily="34" charset="0"/>
              </a:rPr>
              <a:t> </a:t>
            </a:r>
            <a:r>
              <a:rPr lang="en-US" dirty="0">
                <a:solidFill>
                  <a:srgbClr val="0000FF"/>
                </a:solidFill>
                <a:latin typeface="Arial" pitchFamily="34" charset="0"/>
                <a:ea typeface="Times New Roman" pitchFamily="18" charset="0"/>
                <a:cs typeface="Arial" pitchFamily="34" charset="0"/>
              </a:rPr>
              <a:t>76        </a:t>
            </a:r>
            <a:r>
              <a:rPr lang="en-US" dirty="0" err="1">
                <a:solidFill>
                  <a:srgbClr val="0000FF"/>
                </a:solidFill>
                <a:latin typeface="Arial" pitchFamily="34" charset="0"/>
                <a:ea typeface="Times New Roman" pitchFamily="18" charset="0"/>
                <a:cs typeface="Arial" pitchFamily="34" charset="0"/>
              </a:rPr>
              <a:t>Phòng</a:t>
            </a:r>
            <a:r>
              <a:rPr kumimoji="0" lang="en-US" b="0" i="0" u="none" strike="noStrike" cap="none" normalizeH="0" baseline="0" dirty="0">
                <a:ln>
                  <a:noFill/>
                </a:ln>
                <a:solidFill>
                  <a:srgbClr val="0000FF"/>
                </a:solidFill>
                <a:effectLst/>
                <a:latin typeface="Arial" pitchFamily="34" charset="0"/>
                <a:ea typeface="Times New Roman" pitchFamily="18" charset="0"/>
                <a:cs typeface="Arial" pitchFamily="34" charset="0"/>
              </a:rPr>
              <a:t>:</a:t>
            </a:r>
            <a:r>
              <a:rPr kumimoji="0" lang="en-US" b="0" i="0" u="none" strike="noStrike" cap="none" normalizeH="0" dirty="0">
                <a:ln>
                  <a:noFill/>
                </a:ln>
                <a:solidFill>
                  <a:srgbClr val="0000FF"/>
                </a:solidFill>
                <a:effectLst/>
                <a:latin typeface="Arial" pitchFamily="34" charset="0"/>
                <a:ea typeface="Times New Roman" pitchFamily="18" charset="0"/>
                <a:cs typeface="Arial" pitchFamily="34" charset="0"/>
              </a:rPr>
              <a:t> </a:t>
            </a:r>
            <a:r>
              <a:rPr lang="en-US" dirty="0">
                <a:solidFill>
                  <a:srgbClr val="0000FF"/>
                </a:solidFill>
                <a:latin typeface="Arial" pitchFamily="34" charset="0"/>
                <a:ea typeface="Times New Roman" pitchFamily="18" charset="0"/>
                <a:cs typeface="Arial" pitchFamily="34" charset="0"/>
              </a:rPr>
              <a:t>304</a:t>
            </a:r>
            <a:r>
              <a:rPr kumimoji="0" lang="en-US" b="0" i="0" u="none" strike="noStrike" cap="none" normalizeH="0" dirty="0">
                <a:ln>
                  <a:noFill/>
                </a:ln>
                <a:solidFill>
                  <a:srgbClr val="0000FF"/>
                </a:solidFill>
                <a:effectLst/>
                <a:latin typeface="Arial" pitchFamily="34" charset="0"/>
                <a:ea typeface="Times New Roman" pitchFamily="18" charset="0"/>
                <a:cs typeface="Arial" pitchFamily="34" charset="0"/>
              </a:rPr>
              <a:t> </a:t>
            </a:r>
            <a:r>
              <a:rPr kumimoji="0" lang="en-US" b="0" i="0" u="none" strike="noStrike" cap="none" normalizeH="0" baseline="0" dirty="0">
                <a:ln>
                  <a:noFill/>
                </a:ln>
                <a:solidFill>
                  <a:srgbClr val="0000FF"/>
                </a:solidFill>
                <a:effectLst/>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K</a:t>
            </a:r>
            <a:r>
              <a:rPr kumimoji="0" lang="en-US" b="0" i="0" u="none" strike="noStrike" cap="none" normalizeH="0" baseline="0" dirty="0" err="1">
                <a:ln>
                  <a:noFill/>
                </a:ln>
                <a:solidFill>
                  <a:srgbClr val="0000FF"/>
                </a:solidFill>
                <a:effectLst/>
                <a:latin typeface="Arial" pitchFamily="34" charset="0"/>
                <a:ea typeface="Times New Roman" pitchFamily="18" charset="0"/>
                <a:cs typeface="Arial" pitchFamily="34" charset="0"/>
              </a:rPr>
              <a:t>hoa</a:t>
            </a:r>
            <a:r>
              <a:rPr kumimoji="0" lang="en-US" b="0" i="0" u="none" strike="noStrike" cap="none" normalizeH="0" baseline="0" dirty="0">
                <a:ln>
                  <a:noFill/>
                </a:ln>
                <a:solidFill>
                  <a:srgbClr val="0000FF"/>
                </a:solidFill>
                <a:effectLst/>
                <a:latin typeface="Arial" pitchFamily="34" charset="0"/>
                <a:ea typeface="Times New Roman" pitchFamily="18" charset="0"/>
                <a:cs typeface="Arial" pitchFamily="34" charset="0"/>
              </a:rPr>
              <a:t>:</a:t>
            </a:r>
            <a:r>
              <a:rPr kumimoji="0" lang="en-US" b="0" i="0" u="none" strike="noStrike" cap="none" normalizeH="0" dirty="0">
                <a:ln>
                  <a:noFill/>
                </a:ln>
                <a:solidFill>
                  <a:srgbClr val="0000FF"/>
                </a:solidFill>
                <a:effectLst/>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Ngoại</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tổng</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hợp</a:t>
            </a:r>
            <a:endParaRPr kumimoji="0" lang="en-US"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a:ln>
                  <a:noFill/>
                </a:ln>
                <a:solidFill>
                  <a:srgbClr val="0000FF"/>
                </a:solidFill>
                <a:effectLst/>
                <a:latin typeface="Arial" pitchFamily="34" charset="0"/>
                <a:ea typeface="Times New Roman" pitchFamily="18" charset="0"/>
                <a:cs typeface="Arial" pitchFamily="34" charset="0"/>
              </a:rPr>
              <a:t>Địa</a:t>
            </a:r>
            <a:r>
              <a:rPr kumimoji="0" lang="en-US" b="0" i="0" u="none" strike="noStrike" cap="none" normalizeH="0" baseline="0" dirty="0">
                <a:ln>
                  <a:noFill/>
                </a:ln>
                <a:solidFill>
                  <a:srgbClr val="0000FF"/>
                </a:solidFill>
                <a:effectLst/>
                <a:latin typeface="Arial" pitchFamily="34" charset="0"/>
                <a:ea typeface="Times New Roman" pitchFamily="18" charset="0"/>
                <a:cs typeface="Arial" pitchFamily="34" charset="0"/>
              </a:rPr>
              <a:t> </a:t>
            </a:r>
            <a:r>
              <a:rPr kumimoji="0" lang="en-US" b="0" i="0" u="none" strike="noStrike" cap="none" normalizeH="0" baseline="0" dirty="0" err="1">
                <a:ln>
                  <a:noFill/>
                </a:ln>
                <a:solidFill>
                  <a:srgbClr val="0000FF"/>
                </a:solidFill>
                <a:effectLst/>
                <a:latin typeface="Arial" pitchFamily="34" charset="0"/>
                <a:ea typeface="Times New Roman" pitchFamily="18" charset="0"/>
                <a:cs typeface="Arial" pitchFamily="34" charset="0"/>
              </a:rPr>
              <a:t>chỉ</a:t>
            </a:r>
            <a:r>
              <a:rPr kumimoji="0" lang="en-US" b="0" i="0" u="none" strike="noStrike" cap="none" normalizeH="0" baseline="0" dirty="0">
                <a:ln>
                  <a:noFill/>
                </a:ln>
                <a:solidFill>
                  <a:srgbClr val="0000FF"/>
                </a:solidFill>
                <a:effectLst/>
                <a:latin typeface="Arial" pitchFamily="34" charset="0"/>
                <a:ea typeface="Times New Roman" pitchFamily="18" charset="0"/>
                <a:cs typeface="Arial" pitchFamily="34" charset="0"/>
              </a:rPr>
              <a:t>:</a:t>
            </a:r>
            <a:r>
              <a:rPr kumimoji="0" lang="en-US" b="0" i="0" u="none" strike="noStrike" cap="none" normalizeH="0" dirty="0">
                <a:ln>
                  <a:noFill/>
                </a:ln>
                <a:solidFill>
                  <a:srgbClr val="0000FF"/>
                </a:solidFill>
                <a:effectLst/>
                <a:latin typeface="Arial" pitchFamily="34" charset="0"/>
                <a:ea typeface="Times New Roman" pitchFamily="18" charset="0"/>
                <a:cs typeface="Arial" pitchFamily="34" charset="0"/>
              </a:rPr>
              <a:t> </a:t>
            </a:r>
            <a:r>
              <a:rPr kumimoji="0" lang="en-US" b="0" i="0" u="none" strike="noStrike" cap="none" normalizeH="0" dirty="0" err="1">
                <a:ln>
                  <a:noFill/>
                </a:ln>
                <a:solidFill>
                  <a:srgbClr val="0000FF"/>
                </a:solidFill>
                <a:effectLst/>
                <a:latin typeface="Arial" pitchFamily="34" charset="0"/>
                <a:ea typeface="Times New Roman" pitchFamily="18" charset="0"/>
                <a:cs typeface="Arial" pitchFamily="34" charset="0"/>
              </a:rPr>
              <a:t>số</a:t>
            </a:r>
            <a:r>
              <a:rPr kumimoji="0" lang="en-US" b="0" i="0" u="none" strike="noStrike" cap="none" normalizeH="0" dirty="0">
                <a:ln>
                  <a:noFill/>
                </a:ln>
                <a:solidFill>
                  <a:srgbClr val="0000FF"/>
                </a:solidFill>
                <a:effectLst/>
                <a:latin typeface="Arial" pitchFamily="34" charset="0"/>
                <a:ea typeface="Times New Roman" pitchFamily="18" charset="0"/>
                <a:cs typeface="Arial" pitchFamily="34" charset="0"/>
              </a:rPr>
              <a:t> </a:t>
            </a:r>
            <a:r>
              <a:rPr kumimoji="0" lang="en-US" b="0" i="0" u="none" strike="noStrike" cap="none" normalizeH="0" dirty="0" err="1">
                <a:ln>
                  <a:noFill/>
                </a:ln>
                <a:solidFill>
                  <a:srgbClr val="0000FF"/>
                </a:solidFill>
                <a:effectLst/>
                <a:latin typeface="Arial" pitchFamily="34" charset="0"/>
                <a:ea typeface="Times New Roman" pitchFamily="18" charset="0"/>
                <a:cs typeface="Arial" pitchFamily="34" charset="0"/>
              </a:rPr>
              <a:t>nhà</a:t>
            </a:r>
            <a:r>
              <a:rPr kumimoji="0" lang="en-US" b="0" i="0" u="none" strike="noStrike" cap="none" normalizeH="0" dirty="0">
                <a:ln>
                  <a:noFill/>
                </a:ln>
                <a:solidFill>
                  <a:srgbClr val="0000FF"/>
                </a:solidFill>
                <a:effectLst/>
                <a:latin typeface="Arial" pitchFamily="34" charset="0"/>
                <a:ea typeface="Times New Roman" pitchFamily="18" charset="0"/>
                <a:cs typeface="Arial" pitchFamily="34" charset="0"/>
              </a:rPr>
              <a:t> 15, </a:t>
            </a:r>
            <a:r>
              <a:rPr kumimoji="0" lang="en-US" b="0" i="0" u="none" strike="noStrike" cap="none" normalizeH="0" dirty="0" err="1">
                <a:ln>
                  <a:noFill/>
                </a:ln>
                <a:solidFill>
                  <a:srgbClr val="0000FF"/>
                </a:solidFill>
                <a:effectLst/>
                <a:latin typeface="Arial" pitchFamily="34" charset="0"/>
                <a:ea typeface="Times New Roman" pitchFamily="18" charset="0"/>
                <a:cs typeface="Arial" pitchFamily="34" charset="0"/>
              </a:rPr>
              <a:t>Hàng</a:t>
            </a:r>
            <a:r>
              <a:rPr kumimoji="0" lang="en-US" b="0" i="0" u="none" strike="noStrike" cap="none" normalizeH="0" dirty="0">
                <a:ln>
                  <a:noFill/>
                </a:ln>
                <a:solidFill>
                  <a:srgbClr val="0000FF"/>
                </a:solidFill>
                <a:effectLst/>
                <a:latin typeface="Arial" pitchFamily="34" charset="0"/>
                <a:ea typeface="Times New Roman" pitchFamily="18" charset="0"/>
                <a:cs typeface="Arial" pitchFamily="34" charset="0"/>
              </a:rPr>
              <a:t> </a:t>
            </a:r>
            <a:r>
              <a:rPr kumimoji="0" lang="en-US" b="0" i="0" u="none" strike="noStrike" cap="none" normalizeH="0" dirty="0" err="1">
                <a:ln>
                  <a:noFill/>
                </a:ln>
                <a:solidFill>
                  <a:srgbClr val="0000FF"/>
                </a:solidFill>
                <a:effectLst/>
                <a:latin typeface="Arial" pitchFamily="34" charset="0"/>
                <a:ea typeface="Times New Roman" pitchFamily="18" charset="0"/>
                <a:cs typeface="Arial" pitchFamily="34" charset="0"/>
              </a:rPr>
              <a:t>Bạc</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Hoàn</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Kiếm</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Hà</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Nội</a:t>
            </a:r>
            <a:r>
              <a:rPr lang="en-US" dirty="0">
                <a:solidFill>
                  <a:srgbClr val="0000FF"/>
                </a:solidFill>
                <a:latin typeface="Arial" pitchFamily="34" charset="0"/>
                <a:ea typeface="Times New Roman" pitchFamily="18" charset="0"/>
                <a:cs typeface="Arial" pitchFamily="34" charset="0"/>
              </a:rPr>
              <a:t>.</a:t>
            </a:r>
            <a:endParaRPr kumimoji="0" lang="en-US" b="0" i="0" u="none" strike="noStrike" cap="none" normalizeH="0" dirty="0">
              <a:ln>
                <a:noFill/>
              </a:ln>
              <a:solidFill>
                <a:srgbClr val="0000FF"/>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a:ln>
                  <a:noFill/>
                </a:ln>
                <a:solidFill>
                  <a:srgbClr val="0000FF"/>
                </a:solidFill>
                <a:effectLst/>
                <a:latin typeface="Arial" pitchFamily="34" charset="0"/>
                <a:ea typeface="Times New Roman" pitchFamily="18" charset="0"/>
                <a:cs typeface="Arial" pitchFamily="34" charset="0"/>
              </a:rPr>
              <a:t>Chẩn</a:t>
            </a:r>
            <a:r>
              <a:rPr kumimoji="0" lang="en-US" b="0" i="0" u="none" strike="noStrike" cap="none" normalizeH="0" baseline="0" dirty="0">
                <a:ln>
                  <a:noFill/>
                </a:ln>
                <a:solidFill>
                  <a:srgbClr val="0000FF"/>
                </a:solidFill>
                <a:effectLst/>
                <a:latin typeface="Arial" pitchFamily="34" charset="0"/>
                <a:ea typeface="Times New Roman" pitchFamily="18" charset="0"/>
                <a:cs typeface="Arial" pitchFamily="34" charset="0"/>
              </a:rPr>
              <a:t> </a:t>
            </a:r>
            <a:r>
              <a:rPr kumimoji="0" lang="en-US" b="0" i="0" u="none" strike="noStrike" cap="none" normalizeH="0" baseline="0" dirty="0" err="1">
                <a:ln>
                  <a:noFill/>
                </a:ln>
                <a:solidFill>
                  <a:srgbClr val="0000FF"/>
                </a:solidFill>
                <a:effectLst/>
                <a:latin typeface="Arial" pitchFamily="34" charset="0"/>
                <a:ea typeface="Times New Roman" pitchFamily="18" charset="0"/>
                <a:cs typeface="Arial" pitchFamily="34" charset="0"/>
              </a:rPr>
              <a:t>đoán</a:t>
            </a:r>
            <a:r>
              <a:rPr kumimoji="0" lang="en-US" b="0" i="0" u="none" strike="noStrike" cap="none" normalizeH="0" baseline="0" dirty="0">
                <a:ln>
                  <a:noFill/>
                </a:ln>
                <a:solidFill>
                  <a:srgbClr val="0000FF"/>
                </a:solidFill>
                <a:effectLst/>
                <a:latin typeface="Arial" pitchFamily="34" charset="0"/>
                <a:ea typeface="Times New Roman" pitchFamily="18" charset="0"/>
                <a:cs typeface="Arial" pitchFamily="34" charset="0"/>
              </a:rPr>
              <a:t>:  Sau</a:t>
            </a:r>
            <a:r>
              <a:rPr kumimoji="0" lang="en-US" b="0" i="0" u="none" strike="noStrike" cap="none" normalizeH="0" dirty="0">
                <a:ln>
                  <a:noFill/>
                </a:ln>
                <a:solidFill>
                  <a:srgbClr val="0000FF"/>
                </a:solidFill>
                <a:effectLst/>
                <a:latin typeface="Arial" pitchFamily="34" charset="0"/>
                <a:ea typeface="Times New Roman" pitchFamily="18" charset="0"/>
                <a:cs typeface="Arial" pitchFamily="34" charset="0"/>
              </a:rPr>
              <a:t> </a:t>
            </a:r>
            <a:r>
              <a:rPr kumimoji="0" lang="en-US" b="0" i="0" u="none" strike="noStrike" cap="none" normalizeH="0" dirty="0" err="1">
                <a:ln>
                  <a:noFill/>
                </a:ln>
                <a:solidFill>
                  <a:srgbClr val="0000FF"/>
                </a:solidFill>
                <a:effectLst/>
                <a:latin typeface="Arial" pitchFamily="34" charset="0"/>
                <a:ea typeface="Times New Roman" pitchFamily="18" charset="0"/>
                <a:cs typeface="Arial" pitchFamily="34" charset="0"/>
              </a:rPr>
              <a:t>mổ</a:t>
            </a:r>
            <a:r>
              <a:rPr kumimoji="0" lang="en-US" b="0" i="0" u="none" strike="noStrike" cap="none" normalizeH="0" dirty="0">
                <a:ln>
                  <a:noFill/>
                </a:ln>
                <a:solidFill>
                  <a:srgbClr val="0000FF"/>
                </a:solidFill>
                <a:effectLst/>
                <a:latin typeface="Arial" pitchFamily="34" charset="0"/>
                <a:ea typeface="Times New Roman" pitchFamily="18" charset="0"/>
                <a:cs typeface="Arial" pitchFamily="34" charset="0"/>
              </a:rPr>
              <a:t> </a:t>
            </a:r>
            <a:r>
              <a:rPr kumimoji="0" lang="en-US" b="0" i="0" u="none" strike="noStrike" cap="none" normalizeH="0" dirty="0" err="1">
                <a:ln>
                  <a:noFill/>
                </a:ln>
                <a:solidFill>
                  <a:srgbClr val="0000FF"/>
                </a:solidFill>
                <a:effectLst/>
                <a:latin typeface="Arial" pitchFamily="34" charset="0"/>
                <a:ea typeface="Times New Roman" pitchFamily="18" charset="0"/>
                <a:cs typeface="Arial" pitchFamily="34" charset="0"/>
              </a:rPr>
              <a:t>cắt</a:t>
            </a:r>
            <a:r>
              <a:rPr kumimoji="0" lang="en-US" b="0" i="0" u="none" strike="noStrike" cap="none" normalizeH="0" dirty="0">
                <a:ln>
                  <a:noFill/>
                </a:ln>
                <a:solidFill>
                  <a:srgbClr val="0000FF"/>
                </a:solidFill>
                <a:effectLst/>
                <a:latin typeface="Arial" pitchFamily="34" charset="0"/>
                <a:ea typeface="Times New Roman" pitchFamily="18" charset="0"/>
                <a:cs typeface="Arial" pitchFamily="34" charset="0"/>
              </a:rPr>
              <a:t> u</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đầu</a:t>
            </a:r>
            <a:r>
              <a:rPr lang="en-US" dirty="0">
                <a:solidFill>
                  <a:srgbClr val="0000FF"/>
                </a:solidFill>
                <a:latin typeface="Arial" pitchFamily="34" charset="0"/>
                <a:ea typeface="Times New Roman" pitchFamily="18" charset="0"/>
                <a:cs typeface="Arial" pitchFamily="34" charset="0"/>
              </a:rPr>
              <a:t> </a:t>
            </a:r>
            <a:r>
              <a:rPr lang="en-US" dirty="0" err="1">
                <a:solidFill>
                  <a:srgbClr val="0000FF"/>
                </a:solidFill>
                <a:latin typeface="Arial" pitchFamily="34" charset="0"/>
                <a:ea typeface="Times New Roman" pitchFamily="18" charset="0"/>
                <a:cs typeface="Arial" pitchFamily="34" charset="0"/>
              </a:rPr>
              <a:t>tụy</a:t>
            </a:r>
            <a:endParaRPr kumimoji="0" lang="en-US" b="0" i="0" u="none" strike="noStrike" cap="none" normalizeH="0" baseline="0" dirty="0">
              <a:ln>
                <a:noFill/>
              </a:ln>
              <a:solidFill>
                <a:srgbClr val="0000FF"/>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32</a:t>
            </a:fld>
            <a:endParaRPr lang="en-US"/>
          </a:p>
        </p:txBody>
      </p:sp>
    </p:spTree>
    <p:extLst>
      <p:ext uri="{BB962C8B-B14F-4D97-AF65-F5344CB8AC3E}">
        <p14:creationId xmlns:p14="http://schemas.microsoft.com/office/powerpoint/2010/main" val="87262444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200" b="1" dirty="0">
                <a:solidFill>
                  <a:schemeClr val="bg1"/>
                </a:solidFill>
                <a:latin typeface="Arial" pitchFamily="34" charset="0"/>
                <a:ea typeface="Tahoma" pitchFamily="34" charset="0"/>
                <a:cs typeface="Arial" pitchFamily="34" charset="0"/>
              </a:rPr>
              <a:t> </a:t>
            </a:r>
            <a:r>
              <a:rPr lang="en-US" sz="3200" b="1" dirty="0" smtClean="0">
                <a:solidFill>
                  <a:schemeClr val="bg1"/>
                </a:solidFill>
                <a:latin typeface="Arial" pitchFamily="34" charset="0"/>
                <a:ea typeface="Tahoma" pitchFamily="34" charset="0"/>
                <a:cs typeface="Arial" pitchFamily="34" charset="0"/>
              </a:rPr>
              <a:t>10. TAI BIẾN, DỰ PHÒNG, XỬ TRÍ</a:t>
            </a:r>
            <a:endParaRPr lang="en-US" sz="32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666750"/>
            <a:ext cx="9144000" cy="4476750"/>
          </a:xfrm>
        </p:spPr>
        <p:txBody>
          <a:bodyPr>
            <a:noAutofit/>
          </a:bodyPr>
          <a:lstStyle/>
          <a:p>
            <a:pPr algn="just">
              <a:spcBef>
                <a:spcPts val="0"/>
              </a:spcBef>
              <a:tabLst>
                <a:tab pos="228600" algn="l"/>
              </a:tabLst>
            </a:pPr>
            <a:endParaRPr lang="en-US" dirty="0">
              <a:solidFill>
                <a:srgbClr val="000099"/>
              </a:solidFill>
              <a:latin typeface="Arial" pitchFamily="34" charset="0"/>
              <a:cs typeface="Arial" pitchFamily="34" charset="0"/>
            </a:endParaRPr>
          </a:p>
          <a:p>
            <a:pPr algn="just">
              <a:spcBef>
                <a:spcPts val="0"/>
              </a:spcBef>
              <a:tabLst>
                <a:tab pos="228600" algn="l"/>
              </a:tabLst>
            </a:pPr>
            <a:endParaRPr lang="en-US" dirty="0">
              <a:solidFill>
                <a:srgbClr val="000099"/>
              </a:solidFill>
              <a:latin typeface="Arial" pitchFamily="34" charset="0"/>
              <a:cs typeface="Arial" pitchFamily="34" charset="0"/>
            </a:endParaRPr>
          </a:p>
          <a:p>
            <a:pPr>
              <a:spcBef>
                <a:spcPts val="0"/>
              </a:spcBef>
              <a:tabLst>
                <a:tab pos="228600" algn="l"/>
              </a:tabLst>
            </a:pPr>
            <a:r>
              <a:rPr lang="en-US" b="1" dirty="0" err="1" smtClean="0">
                <a:solidFill>
                  <a:srgbClr val="FF0000"/>
                </a:solidFill>
                <a:latin typeface="Arial" pitchFamily="34" charset="0"/>
                <a:cs typeface="Arial" pitchFamily="34" charset="0"/>
              </a:rPr>
              <a:t>Câu</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hỏi</a:t>
            </a:r>
            <a:r>
              <a:rPr lang="en-US" b="1" dirty="0" smtClean="0">
                <a:solidFill>
                  <a:srgbClr val="FF0000"/>
                </a:solidFill>
                <a:latin typeface="Arial" pitchFamily="34" charset="0"/>
                <a:cs typeface="Arial" pitchFamily="34" charset="0"/>
              </a:rPr>
              <a:t> 8: </a:t>
            </a:r>
            <a:endParaRPr lang="en-US" b="1" dirty="0">
              <a:solidFill>
                <a:srgbClr val="FF0000"/>
              </a:solidFill>
              <a:latin typeface="Arial" pitchFamily="34" charset="0"/>
              <a:cs typeface="Arial" pitchFamily="34" charset="0"/>
            </a:endParaRPr>
          </a:p>
          <a:p>
            <a:pPr>
              <a:lnSpc>
                <a:spcPct val="150000"/>
              </a:lnSpc>
              <a:spcBef>
                <a:spcPts val="0"/>
              </a:spcBef>
              <a:tabLst>
                <a:tab pos="228600" algn="l"/>
              </a:tabLst>
            </a:pPr>
            <a:r>
              <a:rPr lang="en-US" sz="3000" b="1" dirty="0" err="1" smtClean="0">
                <a:solidFill>
                  <a:srgbClr val="0000FF"/>
                </a:solidFill>
                <a:latin typeface="Arial" pitchFamily="34" charset="0"/>
                <a:cs typeface="Arial" pitchFamily="34" charset="0"/>
              </a:rPr>
              <a:t>Trình</a:t>
            </a:r>
            <a:r>
              <a:rPr lang="en-US" sz="3000" b="1" dirty="0" smtClean="0">
                <a:solidFill>
                  <a:srgbClr val="0000FF"/>
                </a:solidFill>
                <a:latin typeface="Arial" pitchFamily="34" charset="0"/>
                <a:cs typeface="Arial" pitchFamily="34" charset="0"/>
              </a:rPr>
              <a:t> </a:t>
            </a:r>
            <a:r>
              <a:rPr lang="en-US" sz="3000" b="1" dirty="0" err="1" smtClean="0">
                <a:solidFill>
                  <a:srgbClr val="0000FF"/>
                </a:solidFill>
                <a:latin typeface="Arial" pitchFamily="34" charset="0"/>
                <a:cs typeface="Arial" pitchFamily="34" charset="0"/>
              </a:rPr>
              <a:t>bày</a:t>
            </a:r>
            <a:r>
              <a:rPr lang="en-US" sz="3000" b="1" dirty="0" smtClean="0">
                <a:solidFill>
                  <a:srgbClr val="0000FF"/>
                </a:solidFill>
                <a:latin typeface="Arial" pitchFamily="34" charset="0"/>
                <a:cs typeface="Arial" pitchFamily="34" charset="0"/>
              </a:rPr>
              <a:t> </a:t>
            </a:r>
            <a:r>
              <a:rPr lang="en-US" sz="3000" b="1" dirty="0" err="1" smtClean="0">
                <a:solidFill>
                  <a:srgbClr val="0000FF"/>
                </a:solidFill>
                <a:latin typeface="Arial" pitchFamily="34" charset="0"/>
                <a:cs typeface="Arial" pitchFamily="34" charset="0"/>
              </a:rPr>
              <a:t>các</a:t>
            </a:r>
            <a:r>
              <a:rPr lang="en-US" sz="3000" b="1" dirty="0" smtClean="0">
                <a:solidFill>
                  <a:srgbClr val="0000FF"/>
                </a:solidFill>
                <a:latin typeface="Arial" pitchFamily="34" charset="0"/>
                <a:cs typeface="Arial" pitchFamily="34" charset="0"/>
              </a:rPr>
              <a:t> </a:t>
            </a:r>
            <a:r>
              <a:rPr lang="en-US" sz="3000" b="1" dirty="0" smtClean="0">
                <a:solidFill>
                  <a:srgbClr val="FF0000"/>
                </a:solidFill>
                <a:latin typeface="Arial" pitchFamily="34" charset="0"/>
                <a:cs typeface="Arial" pitchFamily="34" charset="0"/>
              </a:rPr>
              <a:t>tai </a:t>
            </a:r>
            <a:r>
              <a:rPr lang="en-US" sz="3000" b="1" dirty="0" err="1" smtClean="0">
                <a:solidFill>
                  <a:srgbClr val="FF0000"/>
                </a:solidFill>
                <a:latin typeface="Arial" pitchFamily="34" charset="0"/>
                <a:cs typeface="Arial" pitchFamily="34" charset="0"/>
              </a:rPr>
              <a:t>biến</a:t>
            </a:r>
            <a:r>
              <a:rPr lang="en-US" sz="3000" b="1" dirty="0" smtClean="0">
                <a:solidFill>
                  <a:srgbClr val="FF0000"/>
                </a:solidFill>
                <a:latin typeface="Arial" pitchFamily="34" charset="0"/>
                <a:cs typeface="Arial" pitchFamily="34" charset="0"/>
              </a:rPr>
              <a:t> </a:t>
            </a:r>
            <a:r>
              <a:rPr lang="en-US" sz="3000" b="1" dirty="0" err="1" smtClean="0">
                <a:solidFill>
                  <a:srgbClr val="FF0000"/>
                </a:solidFill>
                <a:latin typeface="Arial" pitchFamily="34" charset="0"/>
                <a:cs typeface="Arial" pitchFamily="34" charset="0"/>
              </a:rPr>
              <a:t>thay</a:t>
            </a:r>
            <a:r>
              <a:rPr lang="en-US" sz="3000" b="1" dirty="0" smtClean="0">
                <a:solidFill>
                  <a:srgbClr val="FF0000"/>
                </a:solidFill>
                <a:latin typeface="Arial" pitchFamily="34" charset="0"/>
                <a:cs typeface="Arial" pitchFamily="34" charset="0"/>
              </a:rPr>
              <a:t> </a:t>
            </a:r>
            <a:r>
              <a:rPr lang="en-US" sz="3000" b="1" dirty="0" err="1" smtClean="0">
                <a:solidFill>
                  <a:srgbClr val="FF0000"/>
                </a:solidFill>
                <a:latin typeface="Arial" pitchFamily="34" charset="0"/>
                <a:cs typeface="Arial" pitchFamily="34" charset="0"/>
              </a:rPr>
              <a:t>băng</a:t>
            </a:r>
            <a:r>
              <a:rPr lang="en-US" sz="3000" b="1" dirty="0" smtClean="0">
                <a:solidFill>
                  <a:srgbClr val="FF0000"/>
                </a:solidFill>
                <a:latin typeface="Arial" pitchFamily="34" charset="0"/>
                <a:cs typeface="Arial" pitchFamily="34" charset="0"/>
              </a:rPr>
              <a:t> </a:t>
            </a:r>
            <a:r>
              <a:rPr lang="en-US" sz="3000" b="1" dirty="0" err="1" smtClean="0">
                <a:solidFill>
                  <a:srgbClr val="0000FF"/>
                </a:solidFill>
                <a:latin typeface="Arial" pitchFamily="34" charset="0"/>
                <a:cs typeface="Arial" pitchFamily="34" charset="0"/>
              </a:rPr>
              <a:t>vết</a:t>
            </a:r>
            <a:r>
              <a:rPr lang="en-US" sz="3000" b="1" dirty="0" smtClean="0">
                <a:solidFill>
                  <a:srgbClr val="0000FF"/>
                </a:solidFill>
                <a:latin typeface="Arial" pitchFamily="34" charset="0"/>
                <a:cs typeface="Arial" pitchFamily="34" charset="0"/>
              </a:rPr>
              <a:t> </a:t>
            </a:r>
            <a:r>
              <a:rPr lang="en-US" sz="3000" b="1" dirty="0" err="1" smtClean="0">
                <a:solidFill>
                  <a:srgbClr val="0000FF"/>
                </a:solidFill>
                <a:latin typeface="Arial" pitchFamily="34" charset="0"/>
                <a:cs typeface="Arial" pitchFamily="34" charset="0"/>
              </a:rPr>
              <a:t>thương</a:t>
            </a:r>
            <a:r>
              <a:rPr lang="en-US" sz="3000" b="1" dirty="0" smtClean="0">
                <a:solidFill>
                  <a:srgbClr val="0000FF"/>
                </a:solidFill>
                <a:latin typeface="Arial" pitchFamily="34" charset="0"/>
                <a:cs typeface="Arial" pitchFamily="34" charset="0"/>
              </a:rPr>
              <a:t>?</a:t>
            </a:r>
            <a:endParaRPr lang="vi-VN" sz="3000" dirty="0">
              <a:solidFill>
                <a:srgbClr val="0000FF"/>
              </a:solidFill>
              <a:latin typeface="Arial" pitchFamily="34" charset="0"/>
              <a:cs typeface="Arial" pitchFamily="34" charset="0"/>
            </a:endParaRPr>
          </a:p>
          <a:p>
            <a:pPr marL="285750" lvl="0" indent="-285750" algn="just">
              <a:spcBef>
                <a:spcPts val="0"/>
              </a:spcBef>
              <a:spcAft>
                <a:spcPts val="0"/>
              </a:spcAft>
              <a:tabLst>
                <a:tab pos="228600" algn="l"/>
              </a:tabLst>
            </a:pPr>
            <a:endParaRPr lang="en-US" dirty="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33</a:t>
            </a:fld>
            <a:endParaRPr lang="en-US"/>
          </a:p>
        </p:txBody>
      </p:sp>
    </p:spTree>
    <p:extLst>
      <p:ext uri="{BB962C8B-B14F-4D97-AF65-F5344CB8AC3E}">
        <p14:creationId xmlns:p14="http://schemas.microsoft.com/office/powerpoint/2010/main" val="662257610"/>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3987"/>
            <a:ext cx="9144000" cy="6858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prstClr val="white"/>
                </a:solidFill>
                <a:latin typeface="Arial" pitchFamily="34" charset="0"/>
                <a:ea typeface="Tahoma" pitchFamily="34" charset="0"/>
                <a:cs typeface="Arial" pitchFamily="34" charset="0"/>
              </a:rPr>
              <a:t> 10. TAI BIẾN, DỰ PHÒNG, XỬ TRÍ</a:t>
            </a:r>
            <a:endParaRPr lang="en-US" sz="2400" b="1" dirty="0">
              <a:solidFill>
                <a:schemeClr val="bg1"/>
              </a:solidFill>
              <a:latin typeface="Arial" charset="0"/>
              <a:cs typeface="Arial" charset="0"/>
            </a:endParaRPr>
          </a:p>
        </p:txBody>
      </p:sp>
      <p:graphicFrame>
        <p:nvGraphicFramePr>
          <p:cNvPr id="25645" name="Group 45"/>
          <p:cNvGraphicFramePr>
            <a:graphicFrameLocks noGrp="1"/>
          </p:cNvGraphicFramePr>
          <p:nvPr>
            <p:extLst>
              <p:ext uri="{D42A27DB-BD31-4B8C-83A1-F6EECF244321}">
                <p14:modId xmlns:p14="http://schemas.microsoft.com/office/powerpoint/2010/main" val="3686135652"/>
              </p:ext>
            </p:extLst>
          </p:nvPr>
        </p:nvGraphicFramePr>
        <p:xfrm>
          <a:off x="63500" y="724267"/>
          <a:ext cx="9067799" cy="4319795"/>
        </p:xfrm>
        <a:graphic>
          <a:graphicData uri="http://schemas.openxmlformats.org/drawingml/2006/table">
            <a:tbl>
              <a:tblPr>
                <a:tableStyleId>{8A107856-5554-42FB-B03E-39F5DBC370BA}</a:tableStyleId>
              </a:tblPr>
              <a:tblGrid>
                <a:gridCol w="18542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2"/>
                    </a:ext>
                  </a:extLst>
                </a:gridCol>
                <a:gridCol w="4419599">
                  <a:extLst>
                    <a:ext uri="{9D8B030D-6E8A-4147-A177-3AD203B41FA5}">
                      <a16:colId xmlns:a16="http://schemas.microsoft.com/office/drawing/2014/main" val="20003"/>
                    </a:ext>
                  </a:extLst>
                </a:gridCol>
              </a:tblGrid>
              <a:tr h="371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mj-lt"/>
                        </a:rPr>
                        <a:t>TAI BIẾN</a:t>
                      </a:r>
                      <a:endParaRPr kumimoji="0" lang="en-US" sz="2000" b="1" i="0" u="none" strike="noStrike" cap="none" normalizeH="0" baseline="0" dirty="0">
                        <a:ln>
                          <a:noFill/>
                        </a:ln>
                        <a:solidFill>
                          <a:srgbClr val="FFFFFF"/>
                        </a:solidFill>
                        <a:effectLst/>
                        <a:latin typeface="+mj-lt"/>
                        <a:cs typeface="Arial" charset="0"/>
                      </a:endParaRPr>
                    </a:p>
                  </a:txBody>
                  <a:tcPr marT="34290" marB="34290" horzOverflow="overflow">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mj-lt"/>
                        </a:rPr>
                        <a:t>DỰ PHÒNG</a:t>
                      </a:r>
                      <a:endParaRPr kumimoji="0" lang="en-US" sz="2000" b="1" i="0" u="none" strike="noStrike" cap="none" normalizeH="0" baseline="0" dirty="0">
                        <a:ln>
                          <a:noFill/>
                        </a:ln>
                        <a:solidFill>
                          <a:srgbClr val="FFFFFF"/>
                        </a:solidFill>
                        <a:effectLst/>
                        <a:latin typeface="+mj-lt"/>
                        <a:cs typeface="Arial" charset="0"/>
                      </a:endParaRPr>
                    </a:p>
                  </a:txBody>
                  <a:tcPr marT="34290" marB="34290" horzOverflow="overflow">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mj-lt"/>
                        </a:rPr>
                        <a:t>XỬ TRÍ</a:t>
                      </a:r>
                      <a:endParaRPr kumimoji="0" lang="en-US" sz="2000" b="1" i="0" u="none" strike="noStrike" cap="none" normalizeH="0" baseline="0" dirty="0">
                        <a:ln>
                          <a:noFill/>
                        </a:ln>
                        <a:solidFill>
                          <a:srgbClr val="FFFFFF"/>
                        </a:solidFill>
                        <a:effectLst/>
                        <a:latin typeface="+mj-lt"/>
                        <a:cs typeface="Arial" charset="0"/>
                      </a:endParaRPr>
                    </a:p>
                  </a:txBody>
                  <a:tcPr marT="34290" marB="34290" horzOverflow="overflow">
                    <a:solidFill>
                      <a:srgbClr val="FFFF00"/>
                    </a:solidFill>
                  </a:tcPr>
                </a:tc>
                <a:extLst>
                  <a:ext uri="{0D108BD9-81ED-4DB2-BD59-A6C34878D82A}">
                    <a16:rowId xmlns:a16="http://schemas.microsoft.com/office/drawing/2014/main" val="10000"/>
                  </a:ext>
                </a:extLst>
              </a:tr>
              <a:tr h="10660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Chảy</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máu</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vết</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thương</a:t>
                      </a:r>
                      <a:endParaRPr kumimoji="0" lang="en-US" sz="2000" b="1" i="0" u="none" strike="noStrike" cap="none" normalizeH="0" baseline="0" dirty="0">
                        <a:ln>
                          <a:noFill/>
                        </a:ln>
                        <a:solidFill>
                          <a:srgbClr val="0000FF"/>
                        </a:solidFill>
                        <a:effectLst/>
                        <a:latin typeface="+mj-lt"/>
                        <a:cs typeface="Arial" charset="0"/>
                      </a:endParaRPr>
                    </a:p>
                  </a:txBody>
                  <a:tcPr marT="34290" marB="34290"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000" b="1" kern="1200" dirty="0" err="1">
                          <a:effectLst/>
                          <a:latin typeface="+mj-lt"/>
                        </a:rPr>
                        <a:t>Thực</a:t>
                      </a:r>
                      <a:r>
                        <a:rPr lang="en-US" sz="2000" b="1" kern="1200" dirty="0">
                          <a:effectLst/>
                          <a:latin typeface="+mj-lt"/>
                        </a:rPr>
                        <a:t> </a:t>
                      </a:r>
                      <a:r>
                        <a:rPr lang="en-US" sz="2000" b="1" kern="1200" dirty="0" err="1">
                          <a:effectLst/>
                          <a:latin typeface="+mj-lt"/>
                        </a:rPr>
                        <a:t>hiện</a:t>
                      </a:r>
                      <a:r>
                        <a:rPr lang="en-US" sz="2000" b="1" kern="1200" dirty="0">
                          <a:effectLst/>
                          <a:latin typeface="+mj-lt"/>
                        </a:rPr>
                        <a:t> </a:t>
                      </a:r>
                      <a:r>
                        <a:rPr lang="en-US" sz="2000" b="1" kern="1200" dirty="0" err="1">
                          <a:effectLst/>
                          <a:latin typeface="+mj-lt"/>
                        </a:rPr>
                        <a:t>thao</a:t>
                      </a:r>
                      <a:r>
                        <a:rPr lang="en-US" sz="2000" b="1" kern="1200" dirty="0">
                          <a:effectLst/>
                          <a:latin typeface="+mj-lt"/>
                        </a:rPr>
                        <a:t> </a:t>
                      </a:r>
                      <a:r>
                        <a:rPr lang="en-US" sz="2000" b="1" kern="1200" dirty="0" err="1">
                          <a:effectLst/>
                          <a:latin typeface="+mj-lt"/>
                        </a:rPr>
                        <a:t>tác</a:t>
                      </a:r>
                      <a:r>
                        <a:rPr lang="en-US" sz="2000" b="1" kern="1200" dirty="0">
                          <a:effectLst/>
                          <a:latin typeface="+mj-lt"/>
                        </a:rPr>
                        <a:t> </a:t>
                      </a:r>
                      <a:r>
                        <a:rPr lang="en-US" sz="2000" b="1" kern="1200" dirty="0" err="1">
                          <a:effectLst/>
                          <a:latin typeface="+mj-lt"/>
                        </a:rPr>
                        <a:t>nhẹ</a:t>
                      </a:r>
                      <a:r>
                        <a:rPr lang="en-US" sz="2000" b="1" kern="1200" dirty="0">
                          <a:effectLst/>
                          <a:latin typeface="+mj-lt"/>
                        </a:rPr>
                        <a:t> </a:t>
                      </a:r>
                      <a:r>
                        <a:rPr lang="en-US" sz="2000" b="1" kern="1200" dirty="0" err="1">
                          <a:effectLst/>
                          <a:latin typeface="+mj-lt"/>
                        </a:rPr>
                        <a:t>nhàng</a:t>
                      </a:r>
                      <a:r>
                        <a:rPr lang="en-US" sz="2000" b="1" kern="1200" dirty="0">
                          <a:effectLst/>
                          <a:latin typeface="+mj-lt"/>
                        </a:rPr>
                        <a:t>, </a:t>
                      </a:r>
                      <a:r>
                        <a:rPr lang="en-US" sz="2000" b="1" kern="1200" dirty="0" err="1">
                          <a:effectLst/>
                          <a:latin typeface="+mj-lt"/>
                        </a:rPr>
                        <a:t>đúng</a:t>
                      </a:r>
                      <a:r>
                        <a:rPr lang="en-US" sz="2000" b="1" kern="1200" dirty="0">
                          <a:effectLst/>
                          <a:latin typeface="+mj-lt"/>
                        </a:rPr>
                        <a:t> </a:t>
                      </a:r>
                      <a:r>
                        <a:rPr lang="en-US" sz="2000" b="1" kern="1200" dirty="0" err="1">
                          <a:effectLst/>
                          <a:latin typeface="+mj-lt"/>
                        </a:rPr>
                        <a:t>quy</a:t>
                      </a:r>
                      <a:r>
                        <a:rPr lang="en-US" sz="2000" b="1" kern="1200" dirty="0">
                          <a:effectLst/>
                          <a:latin typeface="+mj-lt"/>
                        </a:rPr>
                        <a:t> </a:t>
                      </a:r>
                      <a:r>
                        <a:rPr lang="en-US" sz="2000" b="1" kern="1200" dirty="0" err="1">
                          <a:effectLst/>
                          <a:latin typeface="+mj-lt"/>
                        </a:rPr>
                        <a:t>trình</a:t>
                      </a:r>
                      <a:r>
                        <a:rPr lang="en-US" sz="2000" b="1" kern="1200" dirty="0">
                          <a:effectLst/>
                          <a:latin typeface="+mj-lt"/>
                        </a:rPr>
                        <a:t> </a:t>
                      </a:r>
                      <a:r>
                        <a:rPr lang="en-US" sz="2000" b="1" kern="1200" dirty="0" err="1">
                          <a:effectLst/>
                          <a:latin typeface="+mj-lt"/>
                        </a:rPr>
                        <a:t>kỹ</a:t>
                      </a:r>
                      <a:r>
                        <a:rPr lang="en-US" sz="2000" b="1" kern="1200" dirty="0">
                          <a:effectLst/>
                          <a:latin typeface="+mj-lt"/>
                        </a:rPr>
                        <a:t> </a:t>
                      </a:r>
                      <a:r>
                        <a:rPr lang="en-US" sz="2000" b="1" kern="1200" dirty="0" err="1">
                          <a:effectLst/>
                          <a:latin typeface="+mj-lt"/>
                        </a:rPr>
                        <a:t>thuật</a:t>
                      </a:r>
                      <a:r>
                        <a:rPr lang="en-US" sz="2000" b="1" kern="1200" dirty="0">
                          <a:effectLst/>
                          <a:latin typeface="+mj-lt"/>
                        </a:rPr>
                        <a:t> </a:t>
                      </a:r>
                      <a:endParaRPr kumimoji="0" lang="vi-VN" sz="2000" b="1" i="0" u="none" strike="noStrike" cap="none" normalizeH="0" baseline="0" dirty="0">
                        <a:ln>
                          <a:noFill/>
                        </a:ln>
                        <a:solidFill>
                          <a:srgbClr val="0000FF"/>
                        </a:solidFill>
                        <a:effectLst/>
                        <a:latin typeface="+mj-lt"/>
                        <a:cs typeface="Arial" pitchFamily="34" charset="0"/>
                      </a:endParaRPr>
                    </a:p>
                  </a:txBody>
                  <a:tcPr marT="34290" marB="34290"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err="1">
                          <a:ln>
                            <a:noFill/>
                          </a:ln>
                          <a:effectLst/>
                          <a:latin typeface="+mj-lt"/>
                        </a:rPr>
                        <a:t>Băng</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ép</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cầm</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máu</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báo</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bác</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sĩ</a:t>
                      </a:r>
                      <a:r>
                        <a:rPr kumimoji="0" lang="en-US" sz="2000" b="1" u="none" strike="noStrike" cap="none" normalizeH="0" baseline="0" dirty="0">
                          <a:ln>
                            <a:noFill/>
                          </a:ln>
                          <a:effectLst/>
                          <a:latin typeface="+mj-lt"/>
                        </a:rPr>
                        <a:t>.</a:t>
                      </a:r>
                      <a:endParaRPr kumimoji="0" lang="en-US" sz="2000" b="1" i="0" u="none" strike="noStrike" cap="none" normalizeH="0" baseline="0" dirty="0">
                        <a:ln>
                          <a:noFill/>
                        </a:ln>
                        <a:solidFill>
                          <a:srgbClr val="0000FF"/>
                        </a:solidFill>
                        <a:effectLst/>
                        <a:latin typeface="+mj-lt"/>
                        <a:cs typeface="Arial" pitchFamily="34" charset="0"/>
                      </a:endParaRPr>
                    </a:p>
                  </a:txBody>
                  <a:tcPr marT="34290" marB="34290" horzOverflow="overflow"/>
                </a:tc>
                <a:extLst>
                  <a:ext uri="{0D108BD9-81ED-4DB2-BD59-A6C34878D82A}">
                    <a16:rowId xmlns:a16="http://schemas.microsoft.com/office/drawing/2014/main" val="10001"/>
                  </a:ext>
                </a:extLst>
              </a:tr>
              <a:tr h="1232519">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000" b="1" u="none" strike="noStrike" cap="none" normalizeH="0" baseline="0" dirty="0" err="1">
                          <a:ln>
                            <a:noFill/>
                          </a:ln>
                          <a:effectLst/>
                          <a:latin typeface="+mj-lt"/>
                        </a:rPr>
                        <a:t>Nhiễm</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khuẩn</a:t>
                      </a:r>
                      <a:endParaRPr kumimoji="0" lang="en-US" sz="2000" b="1" i="0" u="none" strike="noStrike" cap="none" normalizeH="0" baseline="0" dirty="0">
                        <a:ln>
                          <a:noFill/>
                        </a:ln>
                        <a:solidFill>
                          <a:srgbClr val="0000FF"/>
                        </a:solidFill>
                        <a:effectLst/>
                        <a:latin typeface="+mj-lt"/>
                        <a:cs typeface="Arial" charset="0"/>
                      </a:endParaRPr>
                    </a:p>
                  </a:txBody>
                  <a:tcPr marT="34290" marB="34290"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err="1">
                          <a:ln>
                            <a:noFill/>
                          </a:ln>
                          <a:effectLst/>
                          <a:latin typeface="+mj-lt"/>
                        </a:rPr>
                        <a:t>Tuân</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thủ</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nguyên</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tắc</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vô</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khuẩn</a:t>
                      </a:r>
                      <a:r>
                        <a:rPr kumimoji="0" lang="en-US" sz="2000" b="1" u="none" strike="noStrike" cap="none" normalizeH="0" baseline="0" dirty="0">
                          <a:ln>
                            <a:noFill/>
                          </a:ln>
                          <a:effectLst/>
                          <a:latin typeface="+mj-lt"/>
                        </a:rPr>
                        <a:t>.</a:t>
                      </a:r>
                      <a:endParaRPr kumimoji="0" lang="en-US" sz="2000" b="1" i="0" u="none" strike="noStrike" cap="none" normalizeH="0" baseline="0" dirty="0">
                        <a:ln>
                          <a:noFill/>
                        </a:ln>
                        <a:solidFill>
                          <a:srgbClr val="0000FF"/>
                        </a:solidFill>
                        <a:effectLst/>
                        <a:latin typeface="+mj-lt"/>
                        <a:cs typeface="Arial" pitchFamily="34" charset="0"/>
                      </a:endParaRPr>
                    </a:p>
                  </a:txBody>
                  <a:tcPr marT="34290" marB="34290"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 typeface=".VnCommercial Script" pitchFamily="34" charset="0"/>
                        <a:buNone/>
                        <a:tabLst/>
                      </a:pPr>
                      <a:r>
                        <a:rPr kumimoji="0" lang="vi-VN" sz="2000" b="1" u="none" strike="noStrike" cap="none" normalizeH="0" baseline="0" dirty="0">
                          <a:ln>
                            <a:noFill/>
                          </a:ln>
                          <a:effectLst/>
                          <a:latin typeface="Calibri" panose="020F0502020204030204" pitchFamily="34" charset="0"/>
                          <a:cs typeface="Calibri" panose="020F0502020204030204" pitchFamily="34" charset="0"/>
                        </a:rPr>
                        <a:t>Báo bác sĩ, thực hiện y lệnh lấy dịch xét nghiệm (nếu có), thực hiện thay băng theo quy trình chăm sóc vết thương nhiễm khuẩn, cắt lọc tổ chức hoại tử, đắp gạc/thuốc, cắt chỉ cách quãng theo y lệnh.</a:t>
                      </a:r>
                      <a:endParaRPr kumimoji="0" lang="en-US" sz="20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T="34290" marB="34290" horzOverflow="overflow"/>
                </a:tc>
                <a:extLst>
                  <a:ext uri="{0D108BD9-81ED-4DB2-BD59-A6C34878D82A}">
                    <a16:rowId xmlns:a16="http://schemas.microsoft.com/office/drawing/2014/main" val="10003"/>
                  </a:ext>
                </a:extLst>
              </a:tr>
              <a:tr h="9238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1" u="none" strike="noStrike" cap="none" normalizeH="0" baseline="0" dirty="0">
                          <a:ln>
                            <a:noFill/>
                          </a:ln>
                          <a:effectLst/>
                          <a:latin typeface="Calibri" panose="020F0502020204030204" pitchFamily="34" charset="0"/>
                          <a:cs typeface="Calibri" panose="020F0502020204030204" pitchFamily="34" charset="0"/>
                        </a:rPr>
                        <a:t>Lỗ rò, vết thương không lành</a:t>
                      </a:r>
                      <a:endParaRPr kumimoji="0" lang="en-US" sz="20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T="34290" marB="34290"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err="1">
                          <a:ln>
                            <a:noFill/>
                          </a:ln>
                          <a:effectLst/>
                          <a:latin typeface="+mj-lt"/>
                        </a:rPr>
                        <a:t>Thực</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hiện</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thao</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tác</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nhẹ</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nhàng</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đúng</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quy</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trình</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kỹ</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thuật</a:t>
                      </a:r>
                      <a:endParaRPr kumimoji="0" lang="en-US" sz="2000" b="1" i="0" u="none" strike="noStrike" cap="none" normalizeH="0" baseline="0" dirty="0">
                        <a:ln>
                          <a:noFill/>
                        </a:ln>
                        <a:solidFill>
                          <a:srgbClr val="0000FF"/>
                        </a:solidFill>
                        <a:effectLst/>
                        <a:latin typeface="+mj-lt"/>
                        <a:cs typeface="Arial" pitchFamily="34" charset="0"/>
                      </a:endParaRPr>
                    </a:p>
                  </a:txBody>
                  <a:tcPr marT="34290" marB="34290"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 typeface=".VnCommercial Script" pitchFamily="34" charset="0"/>
                        <a:buNone/>
                        <a:tabLst/>
                      </a:pPr>
                      <a:r>
                        <a:rPr kumimoji="0" lang="en-US" sz="2000" b="1" u="none" strike="noStrike" cap="none" normalizeH="0" baseline="0" dirty="0" err="1">
                          <a:ln>
                            <a:noFill/>
                          </a:ln>
                          <a:effectLst/>
                          <a:latin typeface="+mj-lt"/>
                        </a:rPr>
                        <a:t>Báo</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bác</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sĩ</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phối</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hợp</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xử</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trí</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lỗ</a:t>
                      </a:r>
                      <a:r>
                        <a:rPr kumimoji="0" lang="en-US" sz="2000" b="1" u="none" strike="noStrike" cap="none" normalizeH="0" baseline="0" dirty="0">
                          <a:ln>
                            <a:noFill/>
                          </a:ln>
                          <a:effectLst/>
                          <a:latin typeface="+mj-lt"/>
                        </a:rPr>
                        <a:t> </a:t>
                      </a:r>
                      <a:r>
                        <a:rPr kumimoji="0" lang="en-US" sz="2000" b="1" u="none" strike="noStrike" cap="none" normalizeH="0" baseline="0" dirty="0" err="1">
                          <a:ln>
                            <a:noFill/>
                          </a:ln>
                          <a:effectLst/>
                          <a:latin typeface="+mj-lt"/>
                        </a:rPr>
                        <a:t>rò</a:t>
                      </a:r>
                      <a:r>
                        <a:rPr kumimoji="0" lang="en-US" sz="2000" b="1" u="none" strike="noStrike" cap="none" normalizeH="0" baseline="0" dirty="0">
                          <a:ln>
                            <a:noFill/>
                          </a:ln>
                          <a:effectLst/>
                          <a:latin typeface="+mj-lt"/>
                        </a:rPr>
                        <a:t>.</a:t>
                      </a:r>
                      <a:endParaRPr kumimoji="0" lang="en-US" sz="2000" b="1" i="0" u="none" strike="noStrike" cap="none" normalizeH="0" baseline="0" dirty="0">
                        <a:ln>
                          <a:noFill/>
                        </a:ln>
                        <a:solidFill>
                          <a:srgbClr val="0000FF"/>
                        </a:solidFill>
                        <a:effectLst/>
                        <a:latin typeface="+mj-lt"/>
                        <a:cs typeface="Arial" pitchFamily="34" charset="0"/>
                      </a:endParaRPr>
                    </a:p>
                  </a:txBody>
                  <a:tcPr marT="34290" marB="34290" horzOverflow="overflow"/>
                </a:tc>
                <a:extLst>
                  <a:ext uri="{0D108BD9-81ED-4DB2-BD59-A6C34878D82A}">
                    <a16:rowId xmlns:a16="http://schemas.microsoft.com/office/drawing/2014/main" val="10002"/>
                  </a:ext>
                </a:extLst>
              </a:tr>
            </a:tbl>
          </a:graphicData>
        </a:graphic>
      </p:graphicFrame>
      <p:pic>
        <p:nvPicPr>
          <p:cNvPr id="4" name="Picture 3" descr="D:\ảnh\LOGO bachmai.jpg"/>
          <p:cNvPicPr>
            <a:picLocks noChangeAspect="1" noChangeArrowheads="1"/>
          </p:cNvPicPr>
          <p:nvPr/>
        </p:nvPicPr>
        <p:blipFill>
          <a:blip r:embed="rId2"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01375397"/>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600" b="1" dirty="0">
                <a:solidFill>
                  <a:schemeClr val="bg1"/>
                </a:solidFill>
                <a:latin typeface="Tahoma" pitchFamily="34" charset="0"/>
                <a:ea typeface="Tahoma" pitchFamily="34" charset="0"/>
                <a:cs typeface="Tahoma" pitchFamily="34" charset="0"/>
              </a:rPr>
              <a:t>VIDEO</a:t>
            </a:r>
            <a:endParaRPr lang="en-US" sz="3600" b="1" dirty="0">
              <a:solidFill>
                <a:schemeClr val="bg1"/>
              </a:solidFill>
              <a:latin typeface="Arial" pitchFamily="34" charset="0"/>
              <a:ea typeface="Tahoma" pitchFamily="34" charset="0"/>
              <a:cs typeface="Arial" pitchFamily="34" charset="0"/>
            </a:endParaRPr>
          </a:p>
        </p:txBody>
      </p:sp>
      <p:pic>
        <p:nvPicPr>
          <p:cNvPr id="1026" name="Picture 2" descr="C:\Users\VN-Pro\Desktop\Quy chuan Logo Cao Dang y Bach Mai_nho.jpg"/>
          <p:cNvPicPr>
            <a:picLocks noChangeAspect="1" noChangeArrowheads="1"/>
          </p:cNvPicPr>
          <p:nvPr/>
        </p:nvPicPr>
        <p:blipFill>
          <a:blip r:embed="rId2" cstate="print"/>
          <a:srcRect/>
          <a:stretch>
            <a:fillRect/>
          </a:stretch>
        </p:blipFill>
        <p:spPr bwMode="auto">
          <a:xfrm>
            <a:off x="8382000" y="0"/>
            <a:ext cx="685800" cy="66865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3" cstate="print"/>
          <a:srcRect/>
          <a:stretch>
            <a:fillRect/>
          </a:stretch>
        </p:blipFill>
        <p:spPr bwMode="auto">
          <a:xfrm>
            <a:off x="76200" y="0"/>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ubtitle 2"/>
          <p:cNvSpPr>
            <a:spLocks noGrp="1"/>
          </p:cNvSpPr>
          <p:nvPr>
            <p:ph type="subTitle" idx="1"/>
          </p:nvPr>
        </p:nvSpPr>
        <p:spPr>
          <a:xfrm>
            <a:off x="0" y="1885950"/>
            <a:ext cx="8915400" cy="2038350"/>
          </a:xfrm>
        </p:spPr>
        <p:txBody>
          <a:bodyPr>
            <a:normAutofit/>
          </a:bodyPr>
          <a:lstStyle/>
          <a:p>
            <a:pPr>
              <a:lnSpc>
                <a:spcPct val="150000"/>
              </a:lnSpc>
              <a:spcBef>
                <a:spcPts val="0"/>
              </a:spcBef>
            </a:pPr>
            <a:r>
              <a:rPr lang="en-US" sz="4000" b="1" dirty="0">
                <a:solidFill>
                  <a:srgbClr val="0000FF"/>
                </a:solidFill>
                <a:latin typeface="Arial" pitchFamily="34" charset="0"/>
                <a:cs typeface="Arial" pitchFamily="34" charset="0"/>
              </a:rPr>
              <a:t>KỸ THUẬT THAY BĂNG </a:t>
            </a:r>
          </a:p>
          <a:p>
            <a:pPr>
              <a:lnSpc>
                <a:spcPct val="150000"/>
              </a:lnSpc>
              <a:spcBef>
                <a:spcPts val="0"/>
              </a:spcBef>
            </a:pPr>
            <a:r>
              <a:rPr lang="en-US" sz="4000" b="1" dirty="0">
                <a:solidFill>
                  <a:srgbClr val="0000FF"/>
                </a:solidFill>
                <a:latin typeface="Arial" pitchFamily="34" charset="0"/>
                <a:cs typeface="Arial" pitchFamily="34" charset="0"/>
              </a:rPr>
              <a:t>VẾT THƯƠNG</a:t>
            </a:r>
          </a:p>
        </p:txBody>
      </p:sp>
      <p:sp>
        <p:nvSpPr>
          <p:cNvPr id="5" name="Slide Number Placeholder 4"/>
          <p:cNvSpPr>
            <a:spLocks noGrp="1"/>
          </p:cNvSpPr>
          <p:nvPr>
            <p:ph type="sldNum" sz="quarter" idx="12"/>
          </p:nvPr>
        </p:nvSpPr>
        <p:spPr/>
        <p:txBody>
          <a:bodyPr/>
          <a:lstStyle/>
          <a:p>
            <a:fld id="{4EAF65A9-22AB-466A-842E-C5BF9E56D958}" type="slidenum">
              <a:rPr lang="en-US" smtClean="0"/>
              <a:pPr/>
              <a:t>35</a:t>
            </a:fld>
            <a:endParaRPr lang="en-US"/>
          </a:p>
        </p:txBody>
      </p:sp>
    </p:spTree>
    <p:extLst>
      <p:ext uri="{BB962C8B-B14F-4D97-AF65-F5344CB8AC3E}">
        <p14:creationId xmlns:p14="http://schemas.microsoft.com/office/powerpoint/2010/main" val="1849186173"/>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11. LƯU Ý</a:t>
            </a:r>
            <a:endParaRPr lang="en-US" sz="2800" b="1" dirty="0">
              <a:solidFill>
                <a:schemeClr val="bg1"/>
              </a:solidFill>
              <a:latin typeface="Tahoma" pitchFamily="34" charset="0"/>
              <a:ea typeface="Tahoma" pitchFamily="34" charset="0"/>
              <a:cs typeface="Tahoma" pitchFamily="34" charset="0"/>
            </a:endParaRPr>
          </a:p>
        </p:txBody>
      </p:sp>
      <p:pic>
        <p:nvPicPr>
          <p:cNvPr id="1026" name="Picture 2" descr="C:\Users\VN-Pro\Desktop\Quy chuan Logo Cao Dang y Bach Mai_nho.jpg"/>
          <p:cNvPicPr>
            <a:picLocks noChangeAspect="1" noChangeArrowheads="1"/>
          </p:cNvPicPr>
          <p:nvPr/>
        </p:nvPicPr>
        <p:blipFill>
          <a:blip r:embed="rId2" cstate="print"/>
          <a:srcRect/>
          <a:stretch>
            <a:fillRect/>
          </a:stretch>
        </p:blipFill>
        <p:spPr bwMode="auto">
          <a:xfrm>
            <a:off x="8382000" y="0"/>
            <a:ext cx="762000" cy="685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3" cstate="print"/>
          <a:srcRect/>
          <a:stretch>
            <a:fillRect/>
          </a:stretch>
        </p:blipFill>
        <p:spPr bwMode="auto">
          <a:xfrm>
            <a:off x="0" y="0"/>
            <a:ext cx="762000" cy="685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 name="Subtitle 2"/>
          <p:cNvSpPr txBox="1">
            <a:spLocks/>
          </p:cNvSpPr>
          <p:nvPr/>
        </p:nvSpPr>
        <p:spPr>
          <a:xfrm>
            <a:off x="381000" y="1200150"/>
            <a:ext cx="8382000" cy="3543300"/>
          </a:xfrm>
          <a:prstGeom prst="rect">
            <a:avLst/>
          </a:prstGeom>
        </p:spPr>
        <p:txBody>
          <a:bodyPr vert="horz" lIns="91440" tIns="45720" rIns="91440" bIns="45720" rtlCol="0">
            <a:noAutofit/>
          </a:bodyPr>
          <a:lstStyle/>
          <a:p>
            <a:pPr lvl="2" algn="just">
              <a:spcBef>
                <a:spcPct val="20000"/>
              </a:spcBef>
              <a:buFont typeface="Wingdings" pitchFamily="2" charset="2"/>
              <a:buChar char="ü"/>
            </a:pPr>
            <a:endParaRPr kumimoji="0" lang="en-US" sz="3200" i="0" u="none" strike="noStrike" kern="1200" cap="none" spc="0" normalizeH="0" baseline="0" noProof="0" dirty="0">
              <a:ln>
                <a:noFill/>
              </a:ln>
              <a:effectLst/>
              <a:uLnTx/>
              <a:uFillTx/>
              <a:latin typeface="Times New Roman" pitchFamily="18" charset="0"/>
              <a:ea typeface="Tahoma" pitchFamily="34" charset="0"/>
              <a:cs typeface="Times New Roman" pitchFamily="18"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
        <p:nvSpPr>
          <p:cNvPr id="11" name="Subtitle 2"/>
          <p:cNvSpPr txBox="1">
            <a:spLocks/>
          </p:cNvSpPr>
          <p:nvPr/>
        </p:nvSpPr>
        <p:spPr>
          <a:xfrm>
            <a:off x="228600" y="971550"/>
            <a:ext cx="8686800" cy="4171950"/>
          </a:xfrm>
          <a:prstGeom prst="rect">
            <a:avLst/>
          </a:prstGeom>
        </p:spPr>
        <p:txBody>
          <a:bodyPr vert="horz" lIns="91440" tIns="45720" rIns="91440" bIns="45720" rtlCol="0">
            <a:normAutofit fontScale="92500"/>
          </a:bodyPr>
          <a:lstStyle/>
          <a:p>
            <a:pPr marL="342900" lvl="0" indent="-342900">
              <a:lnSpc>
                <a:spcPct val="150000"/>
              </a:lnSpc>
              <a:buFont typeface="+mj-lt"/>
              <a:buAutoNum type="arabicPeriod"/>
            </a:pPr>
            <a:r>
              <a:rPr lang="en-US" sz="2800" dirty="0" err="1">
                <a:solidFill>
                  <a:srgbClr val="0000FF"/>
                </a:solidFill>
                <a:latin typeface="Arial" panose="020B0604020202020204" pitchFamily="34" charset="0"/>
                <a:cs typeface="Arial" panose="020B0604020202020204" pitchFamily="34" charset="0"/>
              </a:rPr>
              <a:t>Tuân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thủ</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đúng</a:t>
            </a:r>
            <a:r>
              <a:rPr lang="en-US" sz="2800" dirty="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nguyên</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tắc</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vô</a:t>
            </a:r>
            <a:r>
              <a:rPr lang="en-US" sz="2800" dirty="0" smtClean="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khuẩn</a:t>
            </a:r>
            <a:r>
              <a:rPr lang="en-US" sz="2800" dirty="0">
                <a:solidFill>
                  <a:srgbClr val="0000FF"/>
                </a:solidFill>
                <a:latin typeface="Arial" panose="020B0604020202020204" pitchFamily="34" charset="0"/>
                <a:cs typeface="Arial" panose="020B0604020202020204" pitchFamily="34" charset="0"/>
              </a:rPr>
              <a:t> </a:t>
            </a:r>
          </a:p>
          <a:p>
            <a:pPr marL="342900" lvl="0" indent="-342900">
              <a:lnSpc>
                <a:spcPct val="150000"/>
              </a:lnSpc>
              <a:buFont typeface="+mj-lt"/>
              <a:buAutoNum type="arabicPeriod"/>
            </a:pPr>
            <a:r>
              <a:rPr lang="en-US" sz="2800" dirty="0" err="1">
                <a:solidFill>
                  <a:srgbClr val="0000FF"/>
                </a:solidFill>
                <a:latin typeface="Arial" panose="020B0604020202020204" pitchFamily="34" charset="0"/>
                <a:cs typeface="Arial" panose="020B0604020202020204" pitchFamily="34" charset="0"/>
              </a:rPr>
              <a:t>Đánh</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giá</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đúng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tình</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trạng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vết</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thương</a:t>
            </a:r>
            <a:r>
              <a:rPr lang="en-US" sz="2800" dirty="0">
                <a:solidFill>
                  <a:srgbClr val="0000FF"/>
                </a:solidFill>
                <a:latin typeface="Arial" panose="020B0604020202020204" pitchFamily="34" charset="0"/>
                <a:cs typeface="Arial" panose="020B0604020202020204" pitchFamily="34" charset="0"/>
              </a:rPr>
              <a:t>.</a:t>
            </a:r>
          </a:p>
          <a:p>
            <a:pPr marL="342900" lvl="0" indent="-342900">
              <a:lnSpc>
                <a:spcPct val="150000"/>
              </a:lnSpc>
              <a:buFont typeface="+mj-lt"/>
              <a:buAutoNum type="arabicPeriod"/>
            </a:pPr>
            <a:r>
              <a:rPr lang="en-US" sz="2800" dirty="0" err="1" smtClean="0">
                <a:solidFill>
                  <a:srgbClr val="0000FF"/>
                </a:solidFill>
                <a:latin typeface="Arial" panose="020B0604020202020204" pitchFamily="34" charset="0"/>
                <a:cs typeface="Arial" panose="020B0604020202020204" pitchFamily="34" charset="0"/>
              </a:rPr>
              <a:t>Phân</a:t>
            </a:r>
            <a:r>
              <a:rPr lang="en-US" sz="2800" dirty="0" smtClean="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loại</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xử</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lý</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đúng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băng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gạc</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và</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dụng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cụ</a:t>
            </a:r>
            <a:r>
              <a:rPr lang="en-US" sz="2800" dirty="0">
                <a:solidFill>
                  <a:srgbClr val="0000FF"/>
                </a:solidFill>
                <a:latin typeface="Arial" panose="020B0604020202020204" pitchFamily="34" charset="0"/>
                <a:cs typeface="Arial" panose="020B0604020202020204" pitchFamily="34" charset="0"/>
              </a:rPr>
              <a:t> y </a:t>
            </a:r>
            <a:r>
              <a:rPr lang="en-US" sz="2800" dirty="0" err="1">
                <a:solidFill>
                  <a:srgbClr val="0000FF"/>
                </a:solidFill>
                <a:latin typeface="Arial" panose="020B0604020202020204" pitchFamily="34" charset="0"/>
                <a:cs typeface="Arial" panose="020B0604020202020204" pitchFamily="34" charset="0"/>
              </a:rPr>
              <a:t>tế</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tránh</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gây</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nhiễm</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khuẩn</a:t>
            </a:r>
            <a:r>
              <a:rPr lang="en-US" sz="2800" dirty="0">
                <a:solidFill>
                  <a:srgbClr val="0000FF"/>
                </a:solidFill>
                <a:latin typeface="Arial" panose="020B0604020202020204" pitchFamily="34" charset="0"/>
                <a:cs typeface="Arial" panose="020B0604020202020204" pitchFamily="34" charset="0"/>
              </a:rPr>
              <a:t>. </a:t>
            </a:r>
          </a:p>
          <a:p>
            <a:pPr marL="342900" lvl="0" indent="-342900">
              <a:lnSpc>
                <a:spcPct val="150000"/>
              </a:lnSpc>
              <a:buFont typeface="+mj-lt"/>
              <a:buAutoNum type="arabicPeriod"/>
            </a:pPr>
            <a:r>
              <a:rPr lang="en-US" sz="2800" dirty="0" smtClean="0">
                <a:solidFill>
                  <a:srgbClr val="0000FF"/>
                </a:solidFill>
                <a:latin typeface="Arial" panose="020B0604020202020204" pitchFamily="34" charset="0"/>
                <a:cs typeface="Arial" panose="020B0604020202020204" pitchFamily="34" charset="0"/>
              </a:rPr>
              <a:t>An </a:t>
            </a:r>
            <a:r>
              <a:rPr lang="en-US" sz="2800" dirty="0" err="1" smtClean="0">
                <a:solidFill>
                  <a:srgbClr val="0000FF"/>
                </a:solidFill>
                <a:latin typeface="Arial" panose="020B0604020202020204" pitchFamily="34" charset="0"/>
                <a:cs typeface="Arial" panose="020B0604020202020204" pitchFamily="34" charset="0"/>
              </a:rPr>
              <a:t>toàn</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khi</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thực</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hiện</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kỹ</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thuật</a:t>
            </a:r>
            <a:endParaRPr lang="en-US" sz="2800" dirty="0" smtClean="0">
              <a:solidFill>
                <a:srgbClr val="0000FF"/>
              </a:solidFill>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800" dirty="0" err="1">
                <a:solidFill>
                  <a:srgbClr val="0000FF"/>
                </a:solidFill>
                <a:latin typeface="Arial" panose="020B0604020202020204" pitchFamily="34" charset="0"/>
                <a:cs typeface="Arial" panose="020B0604020202020204" pitchFamily="34" charset="0"/>
              </a:rPr>
              <a:t>Động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viên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quan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sát</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đánh</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giá</a:t>
            </a:r>
            <a:r>
              <a:rPr lang="en-US" sz="2800" dirty="0">
                <a:solidFill>
                  <a:srgbClr val="0000FF"/>
                </a:solidFill>
                <a:latin typeface="Arial" panose="020B0604020202020204" pitchFamily="34" charset="0"/>
                <a:cs typeface="Arial" panose="020B0604020202020204" pitchFamily="34" charset="0"/>
              </a:rPr>
              <a:t> NB </a:t>
            </a:r>
            <a:r>
              <a:rPr lang="en-US" sz="2800" dirty="0" err="1">
                <a:solidFill>
                  <a:srgbClr val="0000FF"/>
                </a:solidFill>
                <a:latin typeface="Arial" panose="020B0604020202020204" pitchFamily="34" charset="0"/>
                <a:cs typeface="Arial" panose="020B0604020202020204" pitchFamily="34" charset="0"/>
              </a:rPr>
              <a:t>trong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suốt</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quá</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trình</a:t>
            </a:r>
            <a:r>
              <a:rPr lang="en-US" sz="2800" dirty="0">
                <a:solidFill>
                  <a:srgbClr val="0000FF"/>
                </a:solidFill>
                <a:latin typeface="Arial" panose="020B0604020202020204" pitchFamily="34" charset="0"/>
                <a:cs typeface="Arial" panose="020B0604020202020204" pitchFamily="34" charset="0"/>
              </a:rPr>
              <a:t>. </a:t>
            </a:r>
          </a:p>
          <a:p>
            <a:pPr marL="514350" marR="0" lvl="0" indent="-514350" defTabSz="914400" rtl="0" eaLnBrk="1" fontAlgn="auto" latinLnBrk="0" hangingPunct="1">
              <a:lnSpc>
                <a:spcPct val="100000"/>
              </a:lnSpc>
              <a:spcBef>
                <a:spcPct val="20000"/>
              </a:spcBef>
              <a:spcAft>
                <a:spcPts val="0"/>
              </a:spcAft>
              <a:buClrTx/>
              <a:buSzTx/>
              <a:tabLst/>
              <a:defRPr/>
            </a:pPr>
            <a:endParaRPr lang="en-US" sz="3000" b="1" dirty="0">
              <a:solidFill>
                <a:srgbClr val="0000FF"/>
              </a:solidFill>
              <a:latin typeface="Arial" pitchFamily="34" charset="0"/>
              <a:ea typeface="Tahoma" pitchFamily="34" charset="0"/>
              <a:cs typeface="Arial"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3000" b="1" i="0" u="none" strike="noStrike" kern="1200" cap="none" spc="0" normalizeH="0" baseline="0" noProof="0" dirty="0">
              <a:ln>
                <a:noFill/>
              </a:ln>
              <a:solidFill>
                <a:srgbClr val="0070C0"/>
              </a:solidFill>
              <a:effectLst/>
              <a:uLnTx/>
              <a:uFillTx/>
              <a:latin typeface="Tahoma" pitchFamily="34" charset="0"/>
              <a:ea typeface="Tahoma" pitchFamily="34" charset="0"/>
              <a:cs typeface="Tahoma" pitchFamily="34" charset="0"/>
            </a:endParaRPr>
          </a:p>
        </p:txBody>
      </p:sp>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a:solidFill>
                  <a:schemeClr val="bg1"/>
                </a:solidFill>
                <a:latin typeface="Arial" pitchFamily="34" charset="0"/>
                <a:ea typeface="Tahoma" pitchFamily="34" charset="0"/>
                <a:cs typeface="Arial" pitchFamily="34" charset="0"/>
              </a:rPr>
              <a:t>YÊU CẦU THỰC TẬP</a:t>
            </a:r>
          </a:p>
        </p:txBody>
      </p:sp>
      <p:sp>
        <p:nvSpPr>
          <p:cNvPr id="6" name="Subtitle 2"/>
          <p:cNvSpPr>
            <a:spLocks noGrp="1"/>
          </p:cNvSpPr>
          <p:nvPr>
            <p:ph type="subTitle" idx="1"/>
          </p:nvPr>
        </p:nvSpPr>
        <p:spPr>
          <a:xfrm>
            <a:off x="0" y="800100"/>
            <a:ext cx="9144000" cy="4343400"/>
          </a:xfrm>
        </p:spPr>
        <p:txBody>
          <a:bodyPr>
            <a:normAutofit/>
          </a:bodyPr>
          <a:lstStyle/>
          <a:p>
            <a:pPr lvl="0" algn="l">
              <a:lnSpc>
                <a:spcPct val="150000"/>
              </a:lnSpc>
              <a:spcBef>
                <a:spcPts val="0"/>
              </a:spcBef>
            </a:pPr>
            <a:endParaRPr lang="en-US" sz="2600" dirty="0">
              <a:solidFill>
                <a:srgbClr val="000099"/>
              </a:solidFill>
              <a:latin typeface="Arial" pitchFamily="34" charset="0"/>
              <a:cs typeface="Arial" pitchFamily="34" charset="0"/>
            </a:endParaRPr>
          </a:p>
          <a:p>
            <a:pPr lvl="0">
              <a:lnSpc>
                <a:spcPct val="150000"/>
              </a:lnSpc>
              <a:spcBef>
                <a:spcPts val="0"/>
              </a:spcBef>
            </a:pPr>
            <a:r>
              <a:rPr lang="en-US" sz="2600" b="1" dirty="0">
                <a:solidFill>
                  <a:srgbClr val="000099"/>
                </a:solidFill>
                <a:latin typeface="Arial" pitchFamily="34" charset="0"/>
                <a:cs typeface="Arial" pitchFamily="34" charset="0"/>
              </a:rPr>
              <a:t>CHIA 3 NHÓM THỰC TẬP</a:t>
            </a:r>
          </a:p>
          <a:p>
            <a:pPr lvl="0">
              <a:lnSpc>
                <a:spcPct val="150000"/>
              </a:lnSpc>
              <a:spcBef>
                <a:spcPts val="0"/>
              </a:spcBef>
            </a:pPr>
            <a:r>
              <a:rPr lang="en-US" sz="2600" b="1" dirty="0">
                <a:solidFill>
                  <a:srgbClr val="000099"/>
                </a:solidFill>
                <a:latin typeface="Arial" pitchFamily="34" charset="0"/>
                <a:cs typeface="Arial" pitchFamily="34" charset="0"/>
              </a:rPr>
              <a:t>TIẾN HÀNH KỸ THUẬT CÁC BƯỚC THEO BẢNG KIỂM </a:t>
            </a:r>
          </a:p>
          <a:p>
            <a:pPr lvl="0">
              <a:lnSpc>
                <a:spcPct val="150000"/>
              </a:lnSpc>
              <a:spcBef>
                <a:spcPts val="0"/>
              </a:spcBef>
            </a:pPr>
            <a:endParaRPr lang="en-US" sz="2600" dirty="0">
              <a:solidFill>
                <a:srgbClr val="000099"/>
              </a:solidFill>
              <a:latin typeface="Arial" pitchFamily="34" charset="0"/>
              <a:cs typeface="Arial" pitchFamily="34" charset="0"/>
            </a:endParaRPr>
          </a:p>
          <a:p>
            <a:pPr lvl="0">
              <a:lnSpc>
                <a:spcPct val="150000"/>
              </a:lnSpc>
              <a:spcBef>
                <a:spcPts val="0"/>
              </a:spcBef>
            </a:pPr>
            <a:endParaRPr lang="vi-VN" sz="2600" b="1" dirty="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37</a:t>
            </a:fld>
            <a:endParaRPr lang="en-US"/>
          </a:p>
        </p:txBody>
      </p:sp>
    </p:spTree>
    <p:extLst>
      <p:ext uri="{BB962C8B-B14F-4D97-AF65-F5344CB8AC3E}">
        <p14:creationId xmlns:p14="http://schemas.microsoft.com/office/powerpoint/2010/main" val="1811569617"/>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a:solidFill>
                  <a:schemeClr val="bg1"/>
                </a:solidFill>
                <a:latin typeface="Tahoma" pitchFamily="34" charset="0"/>
                <a:ea typeface="Tahoma" pitchFamily="34" charset="0"/>
                <a:cs typeface="Tahoma" pitchFamily="34" charset="0"/>
              </a:rPr>
              <a:t> </a:t>
            </a:r>
            <a:r>
              <a:rPr lang="en-US" sz="2800" b="1" dirty="0" err="1">
                <a:solidFill>
                  <a:schemeClr val="bg1"/>
                </a:solidFill>
                <a:latin typeface="Tahoma" pitchFamily="34" charset="0"/>
                <a:ea typeface="Tahoma" pitchFamily="34" charset="0"/>
                <a:cs typeface="Tahoma" pitchFamily="34" charset="0"/>
              </a:rPr>
              <a:t>MỤC</a:t>
            </a:r>
            <a:r>
              <a:rPr lang="en-US" sz="2800" b="1" dirty="0">
                <a:solidFill>
                  <a:schemeClr val="bg1"/>
                </a:solidFill>
                <a:latin typeface="Tahoma" pitchFamily="34" charset="0"/>
                <a:ea typeface="Tahoma" pitchFamily="34" charset="0"/>
                <a:cs typeface="Tahoma" pitchFamily="34" charset="0"/>
              </a:rPr>
              <a:t> </a:t>
            </a:r>
            <a:r>
              <a:rPr lang="en-US" sz="2800" b="1" dirty="0" err="1">
                <a:solidFill>
                  <a:schemeClr val="bg1"/>
                </a:solidFill>
                <a:latin typeface="Tahoma" pitchFamily="34" charset="0"/>
                <a:ea typeface="Tahoma" pitchFamily="34" charset="0"/>
                <a:cs typeface="Tahoma" pitchFamily="34" charset="0"/>
              </a:rPr>
              <a:t>TIÊU</a:t>
            </a:r>
            <a:r>
              <a:rPr lang="en-US" sz="2800" b="1" dirty="0">
                <a:solidFill>
                  <a:schemeClr val="bg1"/>
                </a:solidFill>
                <a:latin typeface="Tahoma" pitchFamily="34" charset="0"/>
                <a:ea typeface="Tahoma" pitchFamily="34" charset="0"/>
                <a:cs typeface="Tahoma" pitchFamily="34" charset="0"/>
              </a:rPr>
              <a:t> </a:t>
            </a:r>
            <a:r>
              <a:rPr lang="en-US" sz="2800" b="1" dirty="0" err="1">
                <a:solidFill>
                  <a:schemeClr val="bg1"/>
                </a:solidFill>
                <a:latin typeface="Tahoma" pitchFamily="34" charset="0"/>
                <a:ea typeface="Tahoma" pitchFamily="34" charset="0"/>
                <a:cs typeface="Tahoma" pitchFamily="34" charset="0"/>
              </a:rPr>
              <a:t>BÀI</a:t>
            </a:r>
            <a:r>
              <a:rPr lang="en-US" sz="2800" b="1" dirty="0">
                <a:solidFill>
                  <a:schemeClr val="bg1"/>
                </a:solidFill>
                <a:latin typeface="Tahoma" pitchFamily="34" charset="0"/>
                <a:ea typeface="Tahoma" pitchFamily="34" charset="0"/>
                <a:cs typeface="Tahoma" pitchFamily="34" charset="0"/>
              </a:rPr>
              <a:t> </a:t>
            </a:r>
            <a:r>
              <a:rPr lang="en-US" sz="2800" b="1" dirty="0" err="1">
                <a:solidFill>
                  <a:schemeClr val="bg1"/>
                </a:solidFill>
                <a:latin typeface="Tahoma" pitchFamily="34" charset="0"/>
                <a:ea typeface="Tahoma" pitchFamily="34" charset="0"/>
                <a:cs typeface="Tahoma" pitchFamily="34" charset="0"/>
              </a:rPr>
              <a:t>HỌC</a:t>
            </a:r>
            <a:endParaRPr lang="en-US" sz="2800" b="1" dirty="0">
              <a:solidFill>
                <a:schemeClr val="bg1"/>
              </a:solidFill>
              <a:latin typeface="Tahoma" pitchFamily="34" charset="0"/>
              <a:ea typeface="Tahoma" pitchFamily="34" charset="0"/>
              <a:cs typeface="Tahoma" pitchFamily="34" charset="0"/>
            </a:endParaRPr>
          </a:p>
        </p:txBody>
      </p:sp>
      <p:pic>
        <p:nvPicPr>
          <p:cNvPr id="1026" name="Picture 2" descr="C:\Users\VN-Pro\Desktop\Quy chuan Logo Cao Dang y Bach Mai_nho.jpg"/>
          <p:cNvPicPr>
            <a:picLocks noChangeAspect="1" noChangeArrowheads="1"/>
          </p:cNvPicPr>
          <p:nvPr/>
        </p:nvPicPr>
        <p:blipFill>
          <a:blip r:embed="rId3" cstate="print"/>
          <a:srcRect/>
          <a:stretch>
            <a:fillRect/>
          </a:stretch>
        </p:blipFill>
        <p:spPr bwMode="auto">
          <a:xfrm>
            <a:off x="8458200" y="0"/>
            <a:ext cx="685800" cy="666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4" cstate="print"/>
          <a:srcRect/>
          <a:stretch>
            <a:fillRect/>
          </a:stretch>
        </p:blipFill>
        <p:spPr bwMode="auto">
          <a:xfrm>
            <a:off x="45720" y="22861"/>
            <a:ext cx="646611" cy="6286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100264" y="718781"/>
            <a:ext cx="9144000" cy="4476750"/>
          </a:xfrm>
        </p:spPr>
        <p:txBody>
          <a:bodyPr>
            <a:noAutofit/>
          </a:bodyPr>
          <a:lstStyle/>
          <a:p>
            <a:pPr marL="225425" indent="-225425" algn="just">
              <a:lnSpc>
                <a:spcPct val="110000"/>
              </a:lnSpc>
              <a:buAutoNum type="arabicPeriod"/>
            </a:pPr>
            <a:r>
              <a:rPr lang="en-US" sz="1800" b="1" dirty="0" err="1">
                <a:solidFill>
                  <a:srgbClr val="0000FF"/>
                </a:solidFill>
                <a:latin typeface="Arial" panose="020B0604020202020204" pitchFamily="34" charset="0"/>
                <a:ea typeface="Tahoma" pitchFamily="34" charset="0"/>
                <a:cs typeface="Arial" panose="020B0604020202020204" pitchFamily="34" charset="0"/>
              </a:rPr>
              <a:t>Trình</a:t>
            </a:r>
            <a:r>
              <a:rPr lang="en-US" sz="1800" b="1" dirty="0">
                <a:solidFill>
                  <a:srgbClr val="0000FF"/>
                </a:solidFill>
                <a:latin typeface="Arial" panose="020B0604020202020204" pitchFamily="34" charset="0"/>
                <a:ea typeface="Tahoma" pitchFamily="34" charset="0"/>
                <a:cs typeface="Arial" panose="020B0604020202020204" pitchFamily="34" charset="0"/>
              </a:rPr>
              <a:t> </a:t>
            </a:r>
            <a:r>
              <a:rPr lang="en-US" sz="1800" b="1" dirty="0" err="1">
                <a:solidFill>
                  <a:srgbClr val="0000FF"/>
                </a:solidFill>
                <a:latin typeface="Arial" panose="020B0604020202020204" pitchFamily="34" charset="0"/>
                <a:ea typeface="Tahoma" pitchFamily="34" charset="0"/>
                <a:cs typeface="Arial" panose="020B0604020202020204" pitchFamily="34" charset="0"/>
              </a:rPr>
              <a:t>bày</a:t>
            </a:r>
            <a:r>
              <a:rPr lang="en-US" sz="1800" b="1" dirty="0">
                <a:solidFill>
                  <a:srgbClr val="0000FF"/>
                </a:solidFill>
                <a:latin typeface="Arial" panose="020B0604020202020204" pitchFamily="34" charset="0"/>
                <a:ea typeface="Tahoma" pitchFamily="34" charset="0"/>
                <a:cs typeface="Arial" panose="020B0604020202020204" pitchFamily="34" charset="0"/>
              </a:rPr>
              <a:t> </a:t>
            </a:r>
            <a:r>
              <a:rPr lang="en-US" sz="1800" b="1" dirty="0" err="1">
                <a:solidFill>
                  <a:srgbClr val="0000FF"/>
                </a:solidFill>
                <a:latin typeface="Arial" panose="020B0604020202020204" pitchFamily="34" charset="0"/>
                <a:ea typeface="Tahoma" pitchFamily="34" charset="0"/>
                <a:cs typeface="Arial" panose="020B0604020202020204" pitchFamily="34" charset="0"/>
              </a:rPr>
              <a:t>được</a:t>
            </a:r>
            <a:r>
              <a:rPr lang="en-US" sz="1800" b="1" dirty="0">
                <a:solidFill>
                  <a:srgbClr val="0000FF"/>
                </a:solidFill>
                <a:latin typeface="Arial" panose="020B0604020202020204" pitchFamily="34" charset="0"/>
                <a:ea typeface="Tahoma" pitchFamily="34" charset="0"/>
                <a:cs typeface="Arial" panose="020B0604020202020204" pitchFamily="34" charset="0"/>
              </a:rPr>
              <a:t> </a:t>
            </a:r>
            <a:r>
              <a:rPr lang="en-US" sz="1800" b="1" dirty="0" err="1">
                <a:solidFill>
                  <a:srgbClr val="0000FF"/>
                </a:solidFill>
                <a:latin typeface="Arial" panose="020B0604020202020204" pitchFamily="34" charset="0"/>
                <a:ea typeface="Tahoma" pitchFamily="34" charset="0"/>
                <a:cs typeface="Arial" panose="020B0604020202020204" pitchFamily="34" charset="0"/>
              </a:rPr>
              <a:t>định</a:t>
            </a:r>
            <a:r>
              <a:rPr lang="en-US" sz="1800" b="1" dirty="0">
                <a:solidFill>
                  <a:srgbClr val="0000FF"/>
                </a:solidFill>
                <a:latin typeface="Arial" panose="020B0604020202020204" pitchFamily="34" charset="0"/>
                <a:ea typeface="Tahoma" pitchFamily="34" charset="0"/>
                <a:cs typeface="Arial" panose="020B0604020202020204" pitchFamily="34" charset="0"/>
              </a:rPr>
              <a:t> </a:t>
            </a:r>
            <a:r>
              <a:rPr lang="en-US" sz="1800" b="1" dirty="0" err="1">
                <a:solidFill>
                  <a:srgbClr val="0000FF"/>
                </a:solidFill>
                <a:latin typeface="Arial" panose="020B0604020202020204" pitchFamily="34" charset="0"/>
                <a:ea typeface="Tahoma" pitchFamily="34" charset="0"/>
                <a:cs typeface="Arial" panose="020B0604020202020204" pitchFamily="34" charset="0"/>
              </a:rPr>
              <a:t>nghĩa</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nguyên</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nhân</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a:solidFill>
                  <a:srgbClr val="0000FF"/>
                </a:solidFill>
                <a:latin typeface="Arial" panose="020B0604020202020204" pitchFamily="34" charset="0"/>
                <a:ea typeface="Tahoma" pitchFamily="34" charset="0"/>
                <a:cs typeface="Arial" panose="020B0604020202020204" pitchFamily="34" charset="0"/>
              </a:rPr>
              <a:t>phân</a:t>
            </a:r>
            <a:r>
              <a:rPr lang="en-US" sz="1800" b="1" dirty="0">
                <a:solidFill>
                  <a:srgbClr val="0000FF"/>
                </a:solidFill>
                <a:latin typeface="Arial" panose="020B0604020202020204" pitchFamily="34" charset="0"/>
                <a:ea typeface="Tahoma" pitchFamily="34" charset="0"/>
                <a:cs typeface="Arial" panose="020B0604020202020204" pitchFamily="34" charset="0"/>
              </a:rPr>
              <a:t> </a:t>
            </a:r>
            <a:r>
              <a:rPr lang="en-US" sz="1800" b="1" dirty="0" err="1">
                <a:solidFill>
                  <a:srgbClr val="0000FF"/>
                </a:solidFill>
                <a:latin typeface="Arial" panose="020B0604020202020204" pitchFamily="34" charset="0"/>
                <a:ea typeface="Tahoma" pitchFamily="34" charset="0"/>
                <a:cs typeface="Arial" panose="020B0604020202020204" pitchFamily="34" charset="0"/>
              </a:rPr>
              <a:t>loại</a:t>
            </a:r>
            <a:r>
              <a:rPr lang="en-US" sz="1800" b="1" dirty="0">
                <a:solidFill>
                  <a:srgbClr val="0000FF"/>
                </a:solidFill>
                <a:latin typeface="Arial" panose="020B0604020202020204" pitchFamily="34" charset="0"/>
                <a:ea typeface="Tahoma" pitchFamily="34" charset="0"/>
                <a:cs typeface="Arial" panose="020B0604020202020204" pitchFamily="34" charset="0"/>
              </a:rPr>
              <a:t> </a:t>
            </a:r>
            <a:r>
              <a:rPr lang="en-US" sz="1800" b="1" dirty="0" err="1">
                <a:solidFill>
                  <a:srgbClr val="0000FF"/>
                </a:solidFill>
                <a:latin typeface="Arial" panose="020B0604020202020204" pitchFamily="34" charset="0"/>
                <a:ea typeface="Tahoma" pitchFamily="34" charset="0"/>
                <a:cs typeface="Arial" panose="020B0604020202020204" pitchFamily="34" charset="0"/>
              </a:rPr>
              <a:t>vết</a:t>
            </a:r>
            <a:r>
              <a:rPr lang="en-US" sz="1800" b="1" dirty="0">
                <a:solidFill>
                  <a:srgbClr val="0000FF"/>
                </a:solidFill>
                <a:latin typeface="Arial" panose="020B0604020202020204" pitchFamily="34" charset="0"/>
                <a:ea typeface="Tahoma" pitchFamily="34" charset="0"/>
                <a:cs typeface="Arial" panose="020B0604020202020204" pitchFamily="34" charset="0"/>
              </a:rPr>
              <a:t> </a:t>
            </a:r>
            <a:r>
              <a:rPr lang="en-US" sz="1800" b="1" dirty="0" err="1">
                <a:solidFill>
                  <a:srgbClr val="0000FF"/>
                </a:solidFill>
                <a:latin typeface="Arial" panose="020B0604020202020204" pitchFamily="34" charset="0"/>
                <a:ea typeface="Tahoma" pitchFamily="34" charset="0"/>
                <a:cs typeface="Arial" panose="020B0604020202020204" pitchFamily="34" charset="0"/>
              </a:rPr>
              <a:t>thương</a:t>
            </a:r>
            <a:r>
              <a:rPr lang="en-US" sz="1800" b="1" dirty="0">
                <a:solidFill>
                  <a:srgbClr val="0000FF"/>
                </a:solidFill>
                <a:latin typeface="Arial" panose="020B0604020202020204" pitchFamily="34" charset="0"/>
                <a:ea typeface="Tahoma" pitchFamily="34" charset="0"/>
                <a:cs typeface="Arial" panose="020B0604020202020204" pitchFamily="34" charset="0"/>
              </a:rPr>
              <a:t>, </a:t>
            </a:r>
            <a:r>
              <a:rPr lang="en-US" sz="1800" b="1" dirty="0" err="1">
                <a:solidFill>
                  <a:srgbClr val="0000FF"/>
                </a:solidFill>
                <a:latin typeface="Arial" panose="020B0604020202020204" pitchFamily="34" charset="0"/>
                <a:ea typeface="Tahoma" pitchFamily="34" charset="0"/>
                <a:cs typeface="Arial" panose="020B0604020202020204" pitchFamily="34" charset="0"/>
              </a:rPr>
              <a:t>quá</a:t>
            </a:r>
            <a:r>
              <a:rPr lang="en-US" sz="1800" b="1" dirty="0">
                <a:solidFill>
                  <a:srgbClr val="0000FF"/>
                </a:solidFill>
                <a:latin typeface="Arial" panose="020B0604020202020204" pitchFamily="34" charset="0"/>
                <a:ea typeface="Tahoma" pitchFamily="34" charset="0"/>
                <a:cs typeface="Arial" panose="020B0604020202020204" pitchFamily="34" charset="0"/>
              </a:rPr>
              <a:t> </a:t>
            </a:r>
            <a:r>
              <a:rPr lang="en-US" sz="1800" b="1" dirty="0" err="1">
                <a:solidFill>
                  <a:srgbClr val="0000FF"/>
                </a:solidFill>
                <a:latin typeface="Arial" panose="020B0604020202020204" pitchFamily="34" charset="0"/>
                <a:ea typeface="Tahoma" pitchFamily="34" charset="0"/>
                <a:cs typeface="Arial" panose="020B0604020202020204" pitchFamily="34" charset="0"/>
              </a:rPr>
              <a:t>trình</a:t>
            </a:r>
            <a:r>
              <a:rPr lang="en-US" sz="1800" b="1" dirty="0">
                <a:solidFill>
                  <a:srgbClr val="0000FF"/>
                </a:solidFill>
                <a:latin typeface="Arial" panose="020B0604020202020204" pitchFamily="34" charset="0"/>
                <a:ea typeface="Tahoma" pitchFamily="34" charset="0"/>
                <a:cs typeface="Arial" panose="020B0604020202020204" pitchFamily="34" charset="0"/>
              </a:rPr>
              <a:t> </a:t>
            </a:r>
            <a:r>
              <a:rPr lang="en-US" sz="1800" b="1" dirty="0" err="1">
                <a:solidFill>
                  <a:srgbClr val="0000FF"/>
                </a:solidFill>
                <a:latin typeface="Arial" panose="020B0604020202020204" pitchFamily="34" charset="0"/>
                <a:ea typeface="Tahoma" pitchFamily="34" charset="0"/>
                <a:cs typeface="Arial" panose="020B0604020202020204" pitchFamily="34" charset="0"/>
              </a:rPr>
              <a:t>lành</a:t>
            </a:r>
            <a:r>
              <a:rPr lang="en-US" sz="1800" b="1" dirty="0">
                <a:solidFill>
                  <a:srgbClr val="0000FF"/>
                </a:solidFill>
                <a:latin typeface="Arial" panose="020B0604020202020204" pitchFamily="34" charset="0"/>
                <a:ea typeface="Tahoma" pitchFamily="34" charset="0"/>
                <a:cs typeface="Arial" panose="020B0604020202020204" pitchFamily="34" charset="0"/>
              </a:rPr>
              <a:t> </a:t>
            </a:r>
            <a:r>
              <a:rPr lang="en-US" sz="1800" b="1" dirty="0" err="1">
                <a:solidFill>
                  <a:srgbClr val="0000FF"/>
                </a:solidFill>
                <a:latin typeface="Arial" panose="020B0604020202020204" pitchFamily="34" charset="0"/>
                <a:ea typeface="Tahoma" pitchFamily="34" charset="0"/>
                <a:cs typeface="Arial" panose="020B0604020202020204" pitchFamily="34" charset="0"/>
              </a:rPr>
              <a:t>vết</a:t>
            </a:r>
            <a:r>
              <a:rPr lang="en-US" sz="1800" b="1" dirty="0">
                <a:solidFill>
                  <a:srgbClr val="0000FF"/>
                </a:solidFill>
                <a:latin typeface="Arial" panose="020B0604020202020204" pitchFamily="34" charset="0"/>
                <a:ea typeface="Tahoma" pitchFamily="34" charset="0"/>
                <a:cs typeface="Arial" panose="020B0604020202020204" pitchFamily="34" charset="0"/>
              </a:rPr>
              <a:t> </a:t>
            </a:r>
            <a:r>
              <a:rPr lang="en-US" sz="1800" b="1" dirty="0" err="1">
                <a:solidFill>
                  <a:srgbClr val="0000FF"/>
                </a:solidFill>
                <a:latin typeface="Arial" panose="020B0604020202020204" pitchFamily="34" charset="0"/>
                <a:ea typeface="Tahoma" pitchFamily="34" charset="0"/>
                <a:cs typeface="Arial" panose="020B0604020202020204" pitchFamily="34" charset="0"/>
              </a:rPr>
              <a:t>thương</a:t>
            </a:r>
            <a:r>
              <a:rPr lang="en-US" sz="1800" b="1" dirty="0">
                <a:solidFill>
                  <a:srgbClr val="0000FF"/>
                </a:solidFill>
                <a:latin typeface="Arial" panose="020B0604020202020204" pitchFamily="34" charset="0"/>
                <a:ea typeface="Tahoma" pitchFamily="34" charset="0"/>
                <a:cs typeface="Arial" panose="020B0604020202020204" pitchFamily="34" charset="0"/>
              </a:rPr>
              <a:t> </a:t>
            </a:r>
            <a:r>
              <a:rPr lang="en-US" sz="1800" b="1" dirty="0" err="1">
                <a:solidFill>
                  <a:srgbClr val="0000FF"/>
                </a:solidFill>
                <a:latin typeface="Arial" panose="020B0604020202020204" pitchFamily="34" charset="0"/>
                <a:ea typeface="Tahoma" pitchFamily="34" charset="0"/>
                <a:cs typeface="Arial" panose="020B0604020202020204" pitchFamily="34" charset="0"/>
              </a:rPr>
              <a:t>và</a:t>
            </a:r>
            <a:r>
              <a:rPr lang="en-US" sz="1800" b="1" dirty="0">
                <a:solidFill>
                  <a:srgbClr val="0000FF"/>
                </a:solidFill>
                <a:latin typeface="Arial" panose="020B0604020202020204" pitchFamily="34" charset="0"/>
                <a:ea typeface="Tahoma" pitchFamily="34" charset="0"/>
                <a:cs typeface="Arial" panose="020B0604020202020204" pitchFamily="34" charset="0"/>
              </a:rPr>
              <a:t> </a:t>
            </a:r>
            <a:r>
              <a:rPr lang="en-US" sz="1800" b="1" dirty="0" err="1">
                <a:solidFill>
                  <a:srgbClr val="0000FF"/>
                </a:solidFill>
                <a:latin typeface="Arial" panose="020B0604020202020204" pitchFamily="34" charset="0"/>
                <a:ea typeface="Tahoma" pitchFamily="34" charset="0"/>
                <a:cs typeface="Arial" panose="020B0604020202020204" pitchFamily="34" charset="0"/>
              </a:rPr>
              <a:t>các</a:t>
            </a:r>
            <a:r>
              <a:rPr lang="en-US" sz="1800" b="1" dirty="0">
                <a:solidFill>
                  <a:srgbClr val="0000FF"/>
                </a:solidFill>
                <a:latin typeface="Arial" panose="020B0604020202020204" pitchFamily="34" charset="0"/>
                <a:ea typeface="Tahoma" pitchFamily="34" charset="0"/>
                <a:cs typeface="Arial" panose="020B0604020202020204" pitchFamily="34" charset="0"/>
              </a:rPr>
              <a:t> </a:t>
            </a:r>
            <a:r>
              <a:rPr lang="en-US" sz="1800" b="1" dirty="0" err="1">
                <a:solidFill>
                  <a:srgbClr val="0000FF"/>
                </a:solidFill>
                <a:latin typeface="Arial" panose="020B0604020202020204" pitchFamily="34" charset="0"/>
                <a:ea typeface="Tahoma" pitchFamily="34" charset="0"/>
                <a:cs typeface="Arial" panose="020B0604020202020204" pitchFamily="34" charset="0"/>
              </a:rPr>
              <a:t>yếu</a:t>
            </a:r>
            <a:r>
              <a:rPr lang="en-US" sz="1800" b="1" dirty="0">
                <a:solidFill>
                  <a:srgbClr val="0000FF"/>
                </a:solidFill>
                <a:latin typeface="Arial" panose="020B0604020202020204" pitchFamily="34" charset="0"/>
                <a:ea typeface="Tahoma" pitchFamily="34" charset="0"/>
                <a:cs typeface="Arial" panose="020B0604020202020204" pitchFamily="34" charset="0"/>
              </a:rPr>
              <a:t> </a:t>
            </a:r>
            <a:r>
              <a:rPr lang="en-US" sz="1800" b="1" dirty="0" err="1">
                <a:solidFill>
                  <a:srgbClr val="0000FF"/>
                </a:solidFill>
                <a:latin typeface="Arial" panose="020B0604020202020204" pitchFamily="34" charset="0"/>
                <a:ea typeface="Tahoma" pitchFamily="34" charset="0"/>
                <a:cs typeface="Arial" panose="020B0604020202020204" pitchFamily="34" charset="0"/>
              </a:rPr>
              <a:t>tố</a:t>
            </a:r>
            <a:r>
              <a:rPr lang="en-US" sz="1800" b="1" dirty="0">
                <a:solidFill>
                  <a:srgbClr val="0000FF"/>
                </a:solidFill>
                <a:latin typeface="Arial" panose="020B0604020202020204" pitchFamily="34" charset="0"/>
                <a:ea typeface="Tahoma" pitchFamily="34" charset="0"/>
                <a:cs typeface="Arial" panose="020B0604020202020204" pitchFamily="34" charset="0"/>
              </a:rPr>
              <a:t> </a:t>
            </a:r>
            <a:r>
              <a:rPr lang="en-US" sz="1800" b="1" dirty="0" err="1">
                <a:solidFill>
                  <a:srgbClr val="0000FF"/>
                </a:solidFill>
                <a:latin typeface="Arial" panose="020B0604020202020204" pitchFamily="34" charset="0"/>
                <a:ea typeface="Tahoma" pitchFamily="34" charset="0"/>
                <a:cs typeface="Arial" panose="020B0604020202020204" pitchFamily="34" charset="0"/>
              </a:rPr>
              <a:t>ảnh</a:t>
            </a:r>
            <a:r>
              <a:rPr lang="en-US" sz="1800" b="1" dirty="0">
                <a:solidFill>
                  <a:srgbClr val="0000FF"/>
                </a:solidFill>
                <a:latin typeface="Arial" panose="020B0604020202020204" pitchFamily="34" charset="0"/>
                <a:ea typeface="Tahoma" pitchFamily="34" charset="0"/>
                <a:cs typeface="Arial" panose="020B0604020202020204" pitchFamily="34" charset="0"/>
              </a:rPr>
              <a:t> </a:t>
            </a:r>
            <a:r>
              <a:rPr lang="en-US" sz="1800" b="1" dirty="0" err="1">
                <a:solidFill>
                  <a:srgbClr val="0000FF"/>
                </a:solidFill>
                <a:latin typeface="Arial" panose="020B0604020202020204" pitchFamily="34" charset="0"/>
                <a:ea typeface="Tahoma" pitchFamily="34" charset="0"/>
                <a:cs typeface="Arial" panose="020B0604020202020204" pitchFamily="34" charset="0"/>
              </a:rPr>
              <a:t>hưởng</a:t>
            </a:r>
            <a:r>
              <a:rPr lang="en-US" sz="1800" b="1" dirty="0">
                <a:solidFill>
                  <a:srgbClr val="0000FF"/>
                </a:solidFill>
                <a:latin typeface="Arial" panose="020B0604020202020204" pitchFamily="34" charset="0"/>
                <a:ea typeface="Tahoma" pitchFamily="34" charset="0"/>
                <a:cs typeface="Arial" panose="020B0604020202020204" pitchFamily="34" charset="0"/>
              </a:rPr>
              <a:t>.</a:t>
            </a:r>
          </a:p>
          <a:p>
            <a:pPr marL="225425" indent="-225425" algn="just">
              <a:lnSpc>
                <a:spcPct val="110000"/>
              </a:lnSpc>
              <a:buFont typeface="Arial" pitchFamily="34" charset="0"/>
              <a:buAutoNum type="arabicPeriod"/>
            </a:pP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Vận</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dụng</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vi-VN" sz="1800" b="1" dirty="0" smtClean="0">
                <a:solidFill>
                  <a:srgbClr val="0000FF"/>
                </a:solidFill>
                <a:latin typeface="Arial" panose="020B0604020202020204" pitchFamily="34" charset="0"/>
                <a:ea typeface="Tahoma" pitchFamily="34" charset="0"/>
                <a:cs typeface="Arial" panose="020B0604020202020204" pitchFamily="34" charset="0"/>
              </a:rPr>
              <a:t>mục đích</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thay</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băng</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để</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giải</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thích</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cho</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NB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hiểu</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và</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hợp</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tác</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vận</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dụng</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các</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nguyên</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tắc</a:t>
            </a:r>
            <a:r>
              <a:rPr lang="vi-VN"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để</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đảm</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bảo</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an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toàn</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cho</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NB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khi</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thực</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hiện</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KT.</a:t>
            </a:r>
          </a:p>
          <a:p>
            <a:pPr marL="225425" indent="-225425" algn="just">
              <a:lnSpc>
                <a:spcPct val="110000"/>
              </a:lnSpc>
              <a:buFont typeface="Arial" pitchFamily="34" charset="0"/>
              <a:buAutoNum type="arabicPeriod"/>
            </a:pP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Phân</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tích</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được</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các</a:t>
            </a:r>
            <a:r>
              <a:rPr lang="vi-VN" sz="1800" b="1" dirty="0" smtClean="0">
                <a:solidFill>
                  <a:srgbClr val="0000FF"/>
                </a:solidFill>
                <a:latin typeface="Arial" panose="020B0604020202020204" pitchFamily="34" charset="0"/>
                <a:ea typeface="Tahoma" pitchFamily="34" charset="0"/>
                <a:cs typeface="Arial" panose="020B0604020202020204" pitchFamily="34" charset="0"/>
              </a:rPr>
              <a:t> </a:t>
            </a:r>
            <a:r>
              <a:rPr lang="vi-VN" sz="1800" b="1" dirty="0">
                <a:solidFill>
                  <a:srgbClr val="0000FF"/>
                </a:solidFill>
                <a:latin typeface="Arial" panose="020B0604020202020204" pitchFamily="34" charset="0"/>
                <a:ea typeface="Tahoma" pitchFamily="34" charset="0"/>
                <a:cs typeface="Arial" panose="020B0604020202020204" pitchFamily="34" charset="0"/>
              </a:rPr>
              <a:t>tai </a:t>
            </a:r>
            <a:r>
              <a:rPr lang="vi-VN" sz="1800" b="1" dirty="0" smtClean="0">
                <a:solidFill>
                  <a:srgbClr val="0000FF"/>
                </a:solidFill>
                <a:latin typeface="Arial" panose="020B0604020202020204" pitchFamily="34" charset="0"/>
                <a:ea typeface="Tahoma" pitchFamily="34" charset="0"/>
                <a:cs typeface="Arial" panose="020B0604020202020204" pitchFamily="34" charset="0"/>
              </a:rPr>
              <a:t>biến</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trong</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và</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sau</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khi</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thay</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băng</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từ</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đó</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biết</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cách</a:t>
            </a:r>
            <a:r>
              <a:rPr lang="vi-VN" sz="1800" b="1" dirty="0" smtClean="0">
                <a:solidFill>
                  <a:srgbClr val="0000FF"/>
                </a:solidFill>
                <a:latin typeface="Arial" panose="020B0604020202020204" pitchFamily="34" charset="0"/>
                <a:ea typeface="Tahoma" pitchFamily="34" charset="0"/>
                <a:cs typeface="Arial" panose="020B0604020202020204" pitchFamily="34" charset="0"/>
              </a:rPr>
              <a:t> </a:t>
            </a:r>
            <a:r>
              <a:rPr lang="vi-VN" sz="1800" b="1" dirty="0">
                <a:solidFill>
                  <a:srgbClr val="0000FF"/>
                </a:solidFill>
                <a:latin typeface="Arial" panose="020B0604020202020204" pitchFamily="34" charset="0"/>
                <a:ea typeface="Tahoma" pitchFamily="34" charset="0"/>
                <a:cs typeface="Arial" panose="020B0604020202020204" pitchFamily="34" charset="0"/>
              </a:rPr>
              <a:t>dự phòng và </a:t>
            </a:r>
            <a:r>
              <a:rPr lang="en-US" sz="1800" b="1" dirty="0" err="1">
                <a:solidFill>
                  <a:srgbClr val="0000FF"/>
                </a:solidFill>
                <a:latin typeface="Arial" panose="020B0604020202020204" pitchFamily="34" charset="0"/>
                <a:ea typeface="Tahoma" pitchFamily="34" charset="0"/>
                <a:cs typeface="Arial" panose="020B0604020202020204" pitchFamily="34" charset="0"/>
              </a:rPr>
              <a:t>hướng</a:t>
            </a:r>
            <a:r>
              <a:rPr lang="en-US" sz="1800" b="1" dirty="0">
                <a:solidFill>
                  <a:srgbClr val="0000FF"/>
                </a:solidFill>
                <a:latin typeface="Arial" panose="020B0604020202020204" pitchFamily="34" charset="0"/>
                <a:ea typeface="Tahoma" pitchFamily="34" charset="0"/>
                <a:cs typeface="Arial" panose="020B0604020202020204" pitchFamily="34" charset="0"/>
              </a:rPr>
              <a:t> </a:t>
            </a:r>
            <a:r>
              <a:rPr lang="vi-VN" sz="1800" b="1" dirty="0">
                <a:solidFill>
                  <a:srgbClr val="0000FF"/>
                </a:solidFill>
                <a:latin typeface="Arial" panose="020B0604020202020204" pitchFamily="34" charset="0"/>
                <a:ea typeface="Tahoma" pitchFamily="34" charset="0"/>
                <a:cs typeface="Arial" panose="020B0604020202020204" pitchFamily="34" charset="0"/>
              </a:rPr>
              <a:t>xử trí các tai </a:t>
            </a:r>
            <a:r>
              <a:rPr lang="vi-VN" sz="1800" b="1" dirty="0" smtClean="0">
                <a:solidFill>
                  <a:srgbClr val="0000FF"/>
                </a:solidFill>
                <a:latin typeface="Arial" panose="020B0604020202020204" pitchFamily="34" charset="0"/>
                <a:ea typeface="Tahoma" pitchFamily="34" charset="0"/>
                <a:cs typeface="Arial" panose="020B0604020202020204" pitchFamily="34" charset="0"/>
              </a:rPr>
              <a:t>biến</a:t>
            </a:r>
            <a:r>
              <a:rPr lang="en-US" sz="1800" b="1" dirty="0" smtClean="0">
                <a:solidFill>
                  <a:srgbClr val="0000FF"/>
                </a:solidFill>
                <a:latin typeface="Arial" panose="020B0604020202020204" pitchFamily="34" charset="0"/>
                <a:ea typeface="Tahoma" pitchFamily="34" charset="0"/>
                <a:cs typeface="Arial" panose="020B0604020202020204" pitchFamily="34" charset="0"/>
              </a:rPr>
              <a:t>.</a:t>
            </a:r>
            <a:endParaRPr lang="en-US" sz="1800" b="1" dirty="0">
              <a:solidFill>
                <a:srgbClr val="0000FF"/>
              </a:solidFill>
              <a:latin typeface="Arial" panose="020B0604020202020204" pitchFamily="34" charset="0"/>
              <a:ea typeface="Tahoma" pitchFamily="34" charset="0"/>
              <a:cs typeface="Arial" panose="020B0604020202020204" pitchFamily="34" charset="0"/>
            </a:endParaRPr>
          </a:p>
          <a:p>
            <a:pPr marL="225425" indent="-225425" algn="just">
              <a:lnSpc>
                <a:spcPct val="110000"/>
              </a:lnSpc>
              <a:buFont typeface="Arial" pitchFamily="34" charset="0"/>
              <a:buAutoNum type="arabicPeriod"/>
            </a:pPr>
            <a:r>
              <a:rPr lang="vi-VN" sz="1800" b="1" dirty="0" smtClean="0">
                <a:solidFill>
                  <a:srgbClr val="0000FF"/>
                </a:solidFill>
                <a:latin typeface="Arial" panose="020B0604020202020204" pitchFamily="34" charset="0"/>
                <a:ea typeface="Tahoma" pitchFamily="34" charset="0"/>
                <a:cs typeface="Arial" panose="020B0604020202020204" pitchFamily="34" charset="0"/>
              </a:rPr>
              <a:t>Chuẩn </a:t>
            </a:r>
            <a:r>
              <a:rPr lang="vi-VN" sz="1800" b="1" dirty="0">
                <a:solidFill>
                  <a:srgbClr val="0000FF"/>
                </a:solidFill>
                <a:latin typeface="Arial" panose="020B0604020202020204" pitchFamily="34" charset="0"/>
                <a:ea typeface="Tahoma" pitchFamily="34" charset="0"/>
                <a:cs typeface="Arial" panose="020B0604020202020204" pitchFamily="34" charset="0"/>
              </a:rPr>
              <a:t>bị được </a:t>
            </a:r>
            <a:r>
              <a:rPr lang="en-US" sz="1800" b="1" dirty="0">
                <a:solidFill>
                  <a:srgbClr val="0000FF"/>
                </a:solidFill>
                <a:latin typeface="Arial" panose="020B0604020202020204" pitchFamily="34" charset="0"/>
                <a:ea typeface="Tahoma" pitchFamily="34" charset="0"/>
                <a:cs typeface="Arial" panose="020B0604020202020204" pitchFamily="34" charset="0"/>
              </a:rPr>
              <a:t>NB</a:t>
            </a:r>
            <a:r>
              <a:rPr lang="vi-VN" sz="1800" b="1" dirty="0">
                <a:solidFill>
                  <a:srgbClr val="0000FF"/>
                </a:solidFill>
                <a:latin typeface="Arial" panose="020B0604020202020204" pitchFamily="34" charset="0"/>
                <a:ea typeface="Tahoma" pitchFamily="34" charset="0"/>
                <a:cs typeface="Arial" panose="020B0604020202020204" pitchFamily="34" charset="0"/>
              </a:rPr>
              <a:t>, </a:t>
            </a:r>
            <a:r>
              <a:rPr lang="en-US" sz="1800" b="1" dirty="0">
                <a:solidFill>
                  <a:srgbClr val="0000FF"/>
                </a:solidFill>
                <a:latin typeface="Arial" panose="020B0604020202020204" pitchFamily="34" charset="0"/>
                <a:ea typeface="Tahoma" pitchFamily="34" charset="0"/>
                <a:cs typeface="Arial" panose="020B0604020202020204" pitchFamily="34" charset="0"/>
              </a:rPr>
              <a:t>ĐD</a:t>
            </a:r>
            <a:r>
              <a:rPr lang="vi-VN" sz="1800" b="1" dirty="0">
                <a:solidFill>
                  <a:srgbClr val="0000FF"/>
                </a:solidFill>
                <a:latin typeface="Arial" panose="020B0604020202020204" pitchFamily="34" charset="0"/>
                <a:ea typeface="Tahoma" pitchFamily="34" charset="0"/>
                <a:cs typeface="Arial" panose="020B0604020202020204" pitchFamily="34" charset="0"/>
              </a:rPr>
              <a:t>, dụng cụ đầy đủ, chu đáo, khoa học để tiến hành </a:t>
            </a:r>
            <a:r>
              <a:rPr lang="en-US" sz="1800" b="1" dirty="0" smtClean="0">
                <a:solidFill>
                  <a:srgbClr val="0000FF"/>
                </a:solidFill>
                <a:latin typeface="Arial" panose="020B0604020202020204" pitchFamily="34" charset="0"/>
                <a:ea typeface="Tahoma" pitchFamily="34" charset="0"/>
                <a:cs typeface="Arial" panose="020B0604020202020204" pitchFamily="34" charset="0"/>
              </a:rPr>
              <a:t>KT </a:t>
            </a:r>
            <a:r>
              <a:rPr lang="en-US" sz="1800" b="1" dirty="0" err="1" smtClean="0">
                <a:solidFill>
                  <a:srgbClr val="0000FF"/>
                </a:solidFill>
                <a:latin typeface="Arial" panose="020B0604020202020204" pitchFamily="34" charset="0"/>
                <a:ea typeface="Tahoma" pitchFamily="34" charset="0"/>
                <a:cs typeface="Arial" panose="020B0604020202020204" pitchFamily="34" charset="0"/>
              </a:rPr>
              <a:t>thay</a:t>
            </a:r>
            <a:r>
              <a:rPr lang="en-US" sz="1800" b="1" dirty="0" smtClean="0">
                <a:solidFill>
                  <a:srgbClr val="0000FF"/>
                </a:solidFill>
                <a:latin typeface="Arial" panose="020B0604020202020204" pitchFamily="34" charset="0"/>
                <a:ea typeface="Tahoma" pitchFamily="34" charset="0"/>
                <a:cs typeface="Arial" panose="020B0604020202020204" pitchFamily="34" charset="0"/>
              </a:rPr>
              <a:t> </a:t>
            </a:r>
            <a:r>
              <a:rPr lang="en-US" sz="1800" b="1" dirty="0" err="1">
                <a:solidFill>
                  <a:srgbClr val="0000FF"/>
                </a:solidFill>
                <a:latin typeface="Arial" panose="020B0604020202020204" pitchFamily="34" charset="0"/>
                <a:ea typeface="Tahoma" pitchFamily="34" charset="0"/>
                <a:cs typeface="Arial" panose="020B0604020202020204" pitchFamily="34" charset="0"/>
              </a:rPr>
              <a:t>băng</a:t>
            </a:r>
            <a:r>
              <a:rPr lang="en-US" sz="1800" b="1" dirty="0">
                <a:solidFill>
                  <a:srgbClr val="0000FF"/>
                </a:solidFill>
                <a:latin typeface="Arial" panose="020B0604020202020204" pitchFamily="34" charset="0"/>
                <a:ea typeface="Tahoma" pitchFamily="34" charset="0"/>
                <a:cs typeface="Arial" panose="020B0604020202020204" pitchFamily="34" charset="0"/>
              </a:rPr>
              <a:t> </a:t>
            </a:r>
            <a:r>
              <a:rPr lang="en-US" sz="1800" b="1" dirty="0" smtClean="0">
                <a:solidFill>
                  <a:srgbClr val="0000FF"/>
                </a:solidFill>
                <a:latin typeface="Arial" panose="020B0604020202020204" pitchFamily="34" charset="0"/>
                <a:ea typeface="Tahoma" pitchFamily="34" charset="0"/>
                <a:cs typeface="Arial" panose="020B0604020202020204" pitchFamily="34" charset="0"/>
              </a:rPr>
              <a:t>VT </a:t>
            </a:r>
            <a:r>
              <a:rPr lang="vi-VN" sz="1800" b="1" dirty="0" smtClean="0">
                <a:solidFill>
                  <a:srgbClr val="0000FF"/>
                </a:solidFill>
                <a:latin typeface="Arial" panose="020B0604020202020204" pitchFamily="34" charset="0"/>
                <a:ea typeface="Tahoma" pitchFamily="34" charset="0"/>
                <a:cs typeface="Arial" panose="020B0604020202020204" pitchFamily="34" charset="0"/>
              </a:rPr>
              <a:t>đúng </a:t>
            </a:r>
            <a:r>
              <a:rPr lang="vi-VN" sz="1800" b="1" dirty="0">
                <a:solidFill>
                  <a:srgbClr val="0000FF"/>
                </a:solidFill>
                <a:latin typeface="Arial" panose="020B0604020202020204" pitchFamily="34" charset="0"/>
                <a:ea typeface="Tahoma" pitchFamily="34" charset="0"/>
                <a:cs typeface="Arial" panose="020B0604020202020204" pitchFamily="34" charset="0"/>
              </a:rPr>
              <a:t>quy </a:t>
            </a:r>
            <a:r>
              <a:rPr lang="vi-VN" sz="1800" b="1" dirty="0" smtClean="0">
                <a:solidFill>
                  <a:srgbClr val="0000FF"/>
                </a:solidFill>
                <a:latin typeface="Arial" panose="020B0604020202020204" pitchFamily="34" charset="0"/>
                <a:ea typeface="Tahoma" pitchFamily="34" charset="0"/>
                <a:cs typeface="Arial" panose="020B0604020202020204" pitchFamily="34" charset="0"/>
              </a:rPr>
              <a:t>trình.</a:t>
            </a:r>
            <a:endParaRPr lang="en-US" sz="1800" b="1" dirty="0" smtClean="0">
              <a:solidFill>
                <a:srgbClr val="0000FF"/>
              </a:solidFill>
              <a:latin typeface="Arial" panose="020B0604020202020204" pitchFamily="34" charset="0"/>
              <a:ea typeface="Tahoma" pitchFamily="34" charset="0"/>
              <a:cs typeface="Arial" panose="020B0604020202020204" pitchFamily="34" charset="0"/>
            </a:endParaRPr>
          </a:p>
          <a:p>
            <a:pPr marL="225425" indent="-225425" algn="just">
              <a:lnSpc>
                <a:spcPct val="110000"/>
              </a:lnSpc>
              <a:buFont typeface="Arial" pitchFamily="34" charset="0"/>
              <a:buAutoNum type="arabicPeriod"/>
            </a:pPr>
            <a:r>
              <a:rPr lang="vi-VN" sz="1800" b="1" dirty="0" smtClean="0">
                <a:solidFill>
                  <a:srgbClr val="0000FF"/>
                </a:solidFill>
                <a:latin typeface="Arial" panose="020B0604020202020204" pitchFamily="34" charset="0"/>
                <a:ea typeface="Tahoma" pitchFamily="34" charset="0"/>
                <a:cs typeface="Arial" panose="020B0604020202020204" pitchFamily="34" charset="0"/>
              </a:rPr>
              <a:t>Tiến </a:t>
            </a:r>
            <a:r>
              <a:rPr lang="vi-VN" sz="1800" b="1" dirty="0">
                <a:solidFill>
                  <a:srgbClr val="0000FF"/>
                </a:solidFill>
                <a:latin typeface="Arial" panose="020B0604020202020204" pitchFamily="34" charset="0"/>
                <a:ea typeface="Tahoma" pitchFamily="34" charset="0"/>
                <a:cs typeface="Arial" panose="020B0604020202020204" pitchFamily="34" charset="0"/>
              </a:rPr>
              <a:t>hành đúng, đầy đủ các bước của quy trình </a:t>
            </a:r>
            <a:r>
              <a:rPr lang="en-US" sz="1800" b="1" dirty="0">
                <a:solidFill>
                  <a:srgbClr val="0000FF"/>
                </a:solidFill>
                <a:latin typeface="Arial" panose="020B0604020202020204" pitchFamily="34" charset="0"/>
                <a:ea typeface="Tahoma" pitchFamily="34" charset="0"/>
                <a:cs typeface="Arial" panose="020B0604020202020204" pitchFamily="34" charset="0"/>
              </a:rPr>
              <a:t>KT TBVT</a:t>
            </a:r>
            <a:r>
              <a:rPr lang="vi-VN" sz="1800" b="1" dirty="0">
                <a:solidFill>
                  <a:srgbClr val="0000FF"/>
                </a:solidFill>
                <a:latin typeface="Arial" panose="020B0604020202020204" pitchFamily="34" charset="0"/>
                <a:ea typeface="Tahoma" pitchFamily="34" charset="0"/>
                <a:cs typeface="Arial" panose="020B0604020202020204" pitchFamily="34" charset="0"/>
              </a:rPr>
              <a:t> với tình huống lâm sàng, tôn trọng tính cá biệt của từng ca </a:t>
            </a:r>
            <a:r>
              <a:rPr lang="vi-VN" sz="1800" b="1" dirty="0" smtClean="0">
                <a:solidFill>
                  <a:srgbClr val="0000FF"/>
                </a:solidFill>
                <a:latin typeface="Arial" panose="020B0604020202020204" pitchFamily="34" charset="0"/>
                <a:ea typeface="Tahoma" pitchFamily="34" charset="0"/>
                <a:cs typeface="Arial" panose="020B0604020202020204" pitchFamily="34" charset="0"/>
              </a:rPr>
              <a:t>bện</a:t>
            </a:r>
            <a:r>
              <a:rPr lang="en-US" sz="1800" b="1" dirty="0" smtClean="0">
                <a:solidFill>
                  <a:srgbClr val="0000FF"/>
                </a:solidFill>
                <a:latin typeface="Arial" panose="020B0604020202020204" pitchFamily="34" charset="0"/>
                <a:ea typeface="Tahoma" pitchFamily="34" charset="0"/>
                <a:cs typeface="Arial" panose="020B0604020202020204" pitchFamily="34" charset="0"/>
              </a:rPr>
              <a:t>h.</a:t>
            </a:r>
          </a:p>
          <a:p>
            <a:pPr marL="225425" indent="-225425" algn="just">
              <a:lnSpc>
                <a:spcPct val="110000"/>
              </a:lnSpc>
              <a:buFont typeface="Arial" pitchFamily="34" charset="0"/>
              <a:buAutoNum type="arabicPeriod"/>
            </a:pPr>
            <a:r>
              <a:rPr lang="vi-VN" sz="1800" b="1" dirty="0" smtClean="0">
                <a:solidFill>
                  <a:srgbClr val="0000FF"/>
                </a:solidFill>
                <a:latin typeface="Arial" panose="020B0604020202020204" pitchFamily="34" charset="0"/>
                <a:cs typeface="Arial" panose="020B0604020202020204" pitchFamily="34" charset="0"/>
              </a:rPr>
              <a:t>Thể </a:t>
            </a:r>
            <a:r>
              <a:rPr lang="vi-VN" sz="1800" b="1" dirty="0">
                <a:solidFill>
                  <a:srgbClr val="0000FF"/>
                </a:solidFill>
                <a:latin typeface="Arial" panose="020B0604020202020204" pitchFamily="34" charset="0"/>
                <a:cs typeface="Arial" panose="020B0604020202020204" pitchFamily="34" charset="0"/>
              </a:rPr>
              <a:t>hiện được thái độ ân cần khi giao tiếp, tôn trọng người bệnh. Có khả năng làm việc độc lập, phối hợp làm việc nhóm để thực hiện QTKT. Quản lý tốt thời gian và tự tin phát biểu trong môi trường học tập. </a:t>
            </a:r>
          </a:p>
          <a:p>
            <a:pPr algn="just">
              <a:lnSpc>
                <a:spcPct val="120000"/>
              </a:lnSpc>
            </a:pPr>
            <a:endParaRPr lang="en-US" sz="1800" dirty="0">
              <a:solidFill>
                <a:srgbClr val="0000FF"/>
              </a:solidFill>
              <a:latin typeface="Arial" panose="020B0604020202020204" pitchFamily="34" charset="0"/>
              <a:ea typeface="Tahoma" pitchFamily="34" charset="0"/>
              <a:cs typeface="Arial" panose="020B0604020202020204" pitchFamily="34" charset="0"/>
            </a:endParaRPr>
          </a:p>
          <a:p>
            <a:pPr algn="just">
              <a:lnSpc>
                <a:spcPct val="120000"/>
              </a:lnSpc>
            </a:pPr>
            <a:endParaRPr lang="vi-VN" sz="1800" b="1" dirty="0">
              <a:solidFill>
                <a:schemeClr val="tx2">
                  <a:lumMod val="50000"/>
                </a:schemeClr>
              </a:solidFill>
              <a:ea typeface="Tahoma" pitchFamily="34" charset="0"/>
              <a:cs typeface="Arial" pitchFamily="34" charset="0"/>
            </a:endParaRPr>
          </a:p>
          <a:p>
            <a:pPr algn="just">
              <a:lnSpc>
                <a:spcPct val="120000"/>
              </a:lnSpc>
            </a:pPr>
            <a:endParaRPr lang="en-US" sz="1800" b="1" dirty="0">
              <a:solidFill>
                <a:schemeClr val="tx2">
                  <a:lumMod val="50000"/>
                </a:schemeClr>
              </a:solidFill>
              <a:latin typeface="Arial" pitchFamily="34" charset="0"/>
              <a:ea typeface="Tahoma" pitchFamily="34" charset="0"/>
              <a:cs typeface="Arial" pitchFamily="34" charset="0"/>
            </a:endParaRPr>
          </a:p>
          <a:p>
            <a:pPr algn="just">
              <a:lnSpc>
                <a:spcPct val="120000"/>
              </a:lnSpc>
            </a:pPr>
            <a:r>
              <a:rPr lang="en-US" sz="1800" b="1" dirty="0">
                <a:solidFill>
                  <a:schemeClr val="tx2">
                    <a:lumMod val="50000"/>
                  </a:schemeClr>
                </a:solidFill>
                <a:latin typeface="Arial" pitchFamily="34" charset="0"/>
                <a:ea typeface="Tahoma" pitchFamily="34" charset="0"/>
                <a:cs typeface="Arial" pitchFamily="34" charset="0"/>
              </a:rPr>
              <a:t> </a:t>
            </a:r>
            <a:endParaRPr lang="en-US" sz="1800" dirty="0">
              <a:solidFill>
                <a:schemeClr val="tx2">
                  <a:lumMod val="50000"/>
                </a:schemeClr>
              </a:solidFill>
              <a:latin typeface="Arial" pitchFamily="34" charset="0"/>
              <a:ea typeface="Tahoma" pitchFamily="34" charset="0"/>
              <a:cs typeface="Arial" pitchFamily="34"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a:solidFill>
                  <a:schemeClr val="bg1"/>
                </a:solidFill>
                <a:latin typeface="Arial" pitchFamily="34" charset="0"/>
                <a:ea typeface="Tahoma" pitchFamily="34" charset="0"/>
                <a:cs typeface="Arial" pitchFamily="34" charset="0"/>
              </a:rPr>
              <a:t> </a:t>
            </a:r>
            <a:r>
              <a:rPr lang="en-US" sz="2800" b="1" dirty="0" smtClean="0">
                <a:solidFill>
                  <a:schemeClr val="bg1"/>
                </a:solidFill>
                <a:latin typeface="Arial" pitchFamily="34" charset="0"/>
                <a:ea typeface="Tahoma" pitchFamily="34" charset="0"/>
                <a:cs typeface="Arial" pitchFamily="34" charset="0"/>
              </a:rPr>
              <a:t>1. ĐỊNH NGHĨA</a:t>
            </a: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666750"/>
            <a:ext cx="9144000" cy="4476750"/>
          </a:xfrm>
        </p:spPr>
        <p:txBody>
          <a:bodyPr>
            <a:noAutofit/>
          </a:bodyPr>
          <a:lstStyle/>
          <a:p>
            <a:pPr algn="just">
              <a:spcBef>
                <a:spcPts val="0"/>
              </a:spcBef>
              <a:tabLst>
                <a:tab pos="228600" algn="l"/>
              </a:tabLst>
            </a:pPr>
            <a:endParaRPr lang="en-US" dirty="0">
              <a:solidFill>
                <a:srgbClr val="000099"/>
              </a:solidFill>
              <a:latin typeface="Arial" pitchFamily="34" charset="0"/>
              <a:cs typeface="Arial" pitchFamily="34" charset="0"/>
            </a:endParaRPr>
          </a:p>
          <a:p>
            <a:pPr algn="just">
              <a:spcBef>
                <a:spcPts val="0"/>
              </a:spcBef>
              <a:tabLst>
                <a:tab pos="228600" algn="l"/>
              </a:tabLst>
            </a:pPr>
            <a:endParaRPr lang="en-US" dirty="0">
              <a:solidFill>
                <a:srgbClr val="000099"/>
              </a:solidFill>
              <a:latin typeface="Arial" pitchFamily="34" charset="0"/>
              <a:cs typeface="Arial" pitchFamily="34" charset="0"/>
            </a:endParaRPr>
          </a:p>
          <a:p>
            <a:pPr>
              <a:spcBef>
                <a:spcPts val="0"/>
              </a:spcBef>
              <a:tabLst>
                <a:tab pos="228600" algn="l"/>
              </a:tabLst>
            </a:pPr>
            <a:r>
              <a:rPr lang="en-US" b="1" dirty="0" err="1" smtClean="0">
                <a:solidFill>
                  <a:srgbClr val="FF0000"/>
                </a:solidFill>
                <a:latin typeface="Arial" pitchFamily="34" charset="0"/>
                <a:cs typeface="Arial" pitchFamily="34" charset="0"/>
              </a:rPr>
              <a:t>Câu</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hỏi</a:t>
            </a:r>
            <a:r>
              <a:rPr lang="en-US" b="1" dirty="0" smtClean="0">
                <a:solidFill>
                  <a:srgbClr val="FF0000"/>
                </a:solidFill>
                <a:latin typeface="Arial" pitchFamily="34" charset="0"/>
                <a:cs typeface="Arial" pitchFamily="34" charset="0"/>
              </a:rPr>
              <a:t> 1: </a:t>
            </a:r>
            <a:endParaRPr lang="en-US" b="1" dirty="0">
              <a:solidFill>
                <a:srgbClr val="FF0000"/>
              </a:solidFill>
              <a:latin typeface="Arial" pitchFamily="34" charset="0"/>
              <a:cs typeface="Arial" pitchFamily="34" charset="0"/>
            </a:endParaRPr>
          </a:p>
          <a:p>
            <a:pPr>
              <a:lnSpc>
                <a:spcPct val="150000"/>
              </a:lnSpc>
              <a:spcBef>
                <a:spcPts val="0"/>
              </a:spcBef>
              <a:tabLst>
                <a:tab pos="228600" algn="l"/>
              </a:tabLst>
            </a:pPr>
            <a:r>
              <a:rPr lang="en-US" b="1" dirty="0" err="1">
                <a:solidFill>
                  <a:srgbClr val="0000FF"/>
                </a:solidFill>
                <a:latin typeface="Arial" pitchFamily="34" charset="0"/>
                <a:cs typeface="Arial" pitchFamily="34" charset="0"/>
              </a:rPr>
              <a:t>Trình</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bày</a:t>
            </a:r>
            <a:r>
              <a:rPr lang="en-US" b="1" dirty="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định</a:t>
            </a:r>
            <a:r>
              <a:rPr lang="en-US" b="1" dirty="0" smtClean="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nghĩa</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vết</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thương</a:t>
            </a:r>
            <a:r>
              <a:rPr lang="en-US" b="1" dirty="0">
                <a:solidFill>
                  <a:srgbClr val="0000FF"/>
                </a:solidFill>
                <a:latin typeface="Arial" pitchFamily="34" charset="0"/>
                <a:cs typeface="Arial" pitchFamily="34" charset="0"/>
              </a:rPr>
              <a:t>?</a:t>
            </a:r>
            <a:endParaRPr lang="vi-VN" dirty="0">
              <a:solidFill>
                <a:srgbClr val="0000FF"/>
              </a:solidFill>
              <a:latin typeface="Arial" pitchFamily="34" charset="0"/>
              <a:cs typeface="Arial" pitchFamily="34" charset="0"/>
            </a:endParaRPr>
          </a:p>
          <a:p>
            <a:pPr marL="285750" lvl="0" indent="-285750" algn="just">
              <a:spcBef>
                <a:spcPts val="0"/>
              </a:spcBef>
              <a:spcAft>
                <a:spcPts val="0"/>
              </a:spcAft>
              <a:tabLst>
                <a:tab pos="228600" algn="l"/>
              </a:tabLst>
            </a:pPr>
            <a:endParaRPr lang="en-US" dirty="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5</a:t>
            </a:fld>
            <a:endParaRPr lang="en-US"/>
          </a:p>
        </p:txBody>
      </p:sp>
    </p:spTree>
    <p:extLst>
      <p:ext uri="{BB962C8B-B14F-4D97-AF65-F5344CB8AC3E}">
        <p14:creationId xmlns:p14="http://schemas.microsoft.com/office/powerpoint/2010/main" val="2517409948"/>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a:solidFill>
                  <a:schemeClr val="bg1"/>
                </a:solidFill>
                <a:latin typeface="Arial" pitchFamily="34" charset="0"/>
                <a:ea typeface="Tahoma" pitchFamily="34" charset="0"/>
                <a:cs typeface="Arial" pitchFamily="34" charset="0"/>
              </a:rPr>
              <a:t> </a:t>
            </a:r>
            <a:r>
              <a:rPr lang="en-US" sz="3200" b="1" dirty="0">
                <a:solidFill>
                  <a:schemeClr val="bg1"/>
                </a:solidFill>
                <a:latin typeface="Arial" pitchFamily="34" charset="0"/>
                <a:ea typeface="Tahoma" pitchFamily="34" charset="0"/>
                <a:cs typeface="Arial" pitchFamily="34" charset="0"/>
              </a:rPr>
              <a:t>1. ĐỊNH NGHĨA</a:t>
            </a:r>
          </a:p>
        </p:txBody>
      </p:sp>
      <p:sp>
        <p:nvSpPr>
          <p:cNvPr id="6" name="Subtitle 2"/>
          <p:cNvSpPr>
            <a:spLocks noGrp="1"/>
          </p:cNvSpPr>
          <p:nvPr>
            <p:ph type="subTitle" idx="1"/>
          </p:nvPr>
        </p:nvSpPr>
        <p:spPr>
          <a:xfrm>
            <a:off x="304800" y="666750"/>
            <a:ext cx="8382000" cy="4476750"/>
          </a:xfrm>
        </p:spPr>
        <p:txBody>
          <a:bodyPr>
            <a:noAutofit/>
          </a:bodyPr>
          <a:lstStyle/>
          <a:p>
            <a:pPr>
              <a:spcBef>
                <a:spcPts val="0"/>
              </a:spcBef>
              <a:tabLst>
                <a:tab pos="228600" algn="l"/>
              </a:tabLst>
            </a:pPr>
            <a:endParaRPr lang="en-US" dirty="0">
              <a:solidFill>
                <a:srgbClr val="000099"/>
              </a:solidFill>
              <a:latin typeface="Arial" panose="020B0604020202020204" pitchFamily="34" charset="0"/>
              <a:cs typeface="Arial" panose="020B0604020202020204" pitchFamily="34" charset="0"/>
            </a:endParaRPr>
          </a:p>
          <a:p>
            <a:pPr marL="285750" lvl="0" indent="-285750" algn="just">
              <a:spcBef>
                <a:spcPts val="0"/>
              </a:spcBef>
              <a:spcAft>
                <a:spcPts val="0"/>
              </a:spcAft>
              <a:tabLst>
                <a:tab pos="228600" algn="l"/>
              </a:tabLst>
            </a:pPr>
            <a:r>
              <a:rPr lang="en-US" dirty="0" smtClean="0">
                <a:solidFill>
                  <a:srgbClr val="000099"/>
                </a:solidFill>
                <a:latin typeface="Arial" panose="020B0604020202020204" pitchFamily="34" charset="0"/>
                <a:cs typeface="Arial" panose="020B0604020202020204" pitchFamily="34" charset="0"/>
              </a:rPr>
              <a:t>	</a:t>
            </a:r>
            <a:r>
              <a:rPr lang="vi-VN" dirty="0" smtClean="0">
                <a:solidFill>
                  <a:srgbClr val="0000FF"/>
                </a:solidFill>
                <a:latin typeface="Arial" panose="020B0604020202020204" pitchFamily="34" charset="0"/>
                <a:cs typeface="Arial" panose="020B0604020202020204" pitchFamily="34" charset="0"/>
              </a:rPr>
              <a:t>Vết thương là</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sự</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tổn</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thương</a:t>
            </a:r>
            <a:r>
              <a:rPr lang="en-US" dirty="0" smtClean="0">
                <a:solidFill>
                  <a:srgbClr val="0000FF"/>
                </a:solidFill>
                <a:latin typeface="Arial" panose="020B0604020202020204" pitchFamily="34" charset="0"/>
                <a:cs typeface="Arial" panose="020B0604020202020204" pitchFamily="34" charset="0"/>
              </a:rPr>
              <a:t> da, </a:t>
            </a:r>
            <a:r>
              <a:rPr lang="en-US" dirty="0" err="1" smtClean="0">
                <a:solidFill>
                  <a:srgbClr val="0000FF"/>
                </a:solidFill>
                <a:latin typeface="Arial" panose="020B0604020202020204" pitchFamily="34" charset="0"/>
                <a:cs typeface="Arial" panose="020B0604020202020204" pitchFamily="34" charset="0"/>
              </a:rPr>
              <a:t>làm</a:t>
            </a:r>
            <a:r>
              <a:rPr lang="vi-VN" dirty="0" smtClean="0">
                <a:solidFill>
                  <a:srgbClr val="0000FF"/>
                </a:solidFill>
                <a:latin typeface="Arial" panose="020B0604020202020204" pitchFamily="34" charset="0"/>
                <a:cs typeface="Arial" panose="020B0604020202020204" pitchFamily="34" charset="0"/>
              </a:rPr>
              <a:t> mất liên tục của </a:t>
            </a:r>
            <a:r>
              <a:rPr lang="vi-VN" dirty="0" smtClean="0">
                <a:solidFill>
                  <a:srgbClr val="FF0000"/>
                </a:solidFill>
                <a:latin typeface="Arial" panose="020B0604020202020204" pitchFamily="34" charset="0"/>
                <a:cs typeface="Arial" panose="020B0604020202020204" pitchFamily="34" charset="0"/>
              </a:rPr>
              <a:t>da</a:t>
            </a:r>
            <a:r>
              <a:rPr lang="en-US" dirty="0" smtClean="0">
                <a:solidFill>
                  <a:srgbClr val="FF0000"/>
                </a:solidFill>
                <a:latin typeface="Arial" panose="020B0604020202020204" pitchFamily="34" charset="0"/>
                <a:cs typeface="Arial" panose="020B0604020202020204" pitchFamily="34" charset="0"/>
              </a:rPr>
              <a:t>,</a:t>
            </a:r>
            <a:r>
              <a:rPr lang="vi-VN" dirty="0" smtClean="0">
                <a:solidFill>
                  <a:srgbClr val="FF0000"/>
                </a:solidFill>
                <a:latin typeface="Arial" panose="020B0604020202020204" pitchFamily="34" charset="0"/>
                <a:cs typeface="Arial" panose="020B0604020202020204" pitchFamily="34" charset="0"/>
              </a:rPr>
              <a:t> niêm mạc</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tổ</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chức</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dưới</a:t>
            </a:r>
            <a:r>
              <a:rPr lang="en-US" dirty="0" smtClean="0">
                <a:solidFill>
                  <a:srgbClr val="FF0000"/>
                </a:solidFill>
                <a:latin typeface="Arial" panose="020B0604020202020204" pitchFamily="34" charset="0"/>
                <a:cs typeface="Arial" panose="020B0604020202020204" pitchFamily="34" charset="0"/>
              </a:rPr>
              <a:t> da</a:t>
            </a:r>
            <a:r>
              <a:rPr lang="en-US" dirty="0" smtClean="0">
                <a:solidFill>
                  <a:srgbClr val="0000FF"/>
                </a:solidFill>
                <a:latin typeface="Arial" panose="020B0604020202020204" pitchFamily="34" charset="0"/>
                <a:cs typeface="Arial" panose="020B0604020202020204" pitchFamily="34" charset="0"/>
              </a:rPr>
              <a:t>.</a:t>
            </a:r>
          </a:p>
          <a:p>
            <a:pPr marL="285750" lvl="0" indent="-285750" algn="just">
              <a:spcBef>
                <a:spcPts val="0"/>
              </a:spcBef>
              <a:spcAft>
                <a:spcPts val="0"/>
              </a:spcAft>
              <a:tabLst>
                <a:tab pos="228600" algn="l"/>
              </a:tabLst>
            </a:pPr>
            <a:r>
              <a:rPr lang="en-US" dirty="0" smtClean="0">
                <a:solidFill>
                  <a:srgbClr val="0000FF"/>
                </a:solidFill>
                <a:latin typeface="Arial" panose="020B0604020202020204" pitchFamily="34" charset="0"/>
                <a:cs typeface="Arial" panose="020B0604020202020204" pitchFamily="34" charset="0"/>
              </a:rPr>
              <a:t>	</a:t>
            </a:r>
            <a:endParaRPr lang="en-US" dirty="0">
              <a:solidFill>
                <a:srgbClr val="0000FF"/>
              </a:solidFill>
              <a:latin typeface="Arial" panose="020B0604020202020204" pitchFamily="34" charset="0"/>
              <a:cs typeface="Arial" panose="020B0604020202020204"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6</a:t>
            </a:fld>
            <a:endParaRPr lang="en-US"/>
          </a:p>
        </p:txBody>
      </p:sp>
      <p:pic>
        <p:nvPicPr>
          <p:cNvPr id="4" name="Picture 3"/>
          <p:cNvPicPr>
            <a:picLocks noChangeAspect="1"/>
          </p:cNvPicPr>
          <p:nvPr/>
        </p:nvPicPr>
        <p:blipFill>
          <a:blip r:embed="rId5"/>
          <a:stretch>
            <a:fillRect/>
          </a:stretch>
        </p:blipFill>
        <p:spPr>
          <a:xfrm>
            <a:off x="456172" y="2818951"/>
            <a:ext cx="2657732" cy="1771821"/>
          </a:xfrm>
          <a:prstGeom prst="rect">
            <a:avLst/>
          </a:prstGeom>
        </p:spPr>
      </p:pic>
      <p:pic>
        <p:nvPicPr>
          <p:cNvPr id="5" name="Picture 4"/>
          <p:cNvPicPr>
            <a:picLocks noChangeAspect="1"/>
          </p:cNvPicPr>
          <p:nvPr/>
        </p:nvPicPr>
        <p:blipFill>
          <a:blip r:embed="rId6"/>
          <a:stretch>
            <a:fillRect/>
          </a:stretch>
        </p:blipFill>
        <p:spPr>
          <a:xfrm>
            <a:off x="5958753" y="2818951"/>
            <a:ext cx="2818772" cy="1772938"/>
          </a:xfrm>
          <a:prstGeom prst="rect">
            <a:avLst/>
          </a:prstGeom>
        </p:spPr>
      </p:pic>
      <p:pic>
        <p:nvPicPr>
          <p:cNvPr id="9" name="Picture 8"/>
          <p:cNvPicPr>
            <a:picLocks noChangeAspect="1"/>
          </p:cNvPicPr>
          <p:nvPr/>
        </p:nvPicPr>
        <p:blipFill>
          <a:blip r:embed="rId7"/>
          <a:stretch>
            <a:fillRect/>
          </a:stretch>
        </p:blipFill>
        <p:spPr>
          <a:xfrm>
            <a:off x="3265276" y="2651018"/>
            <a:ext cx="2595788" cy="2116245"/>
          </a:xfrm>
          <a:prstGeom prst="rect">
            <a:avLst/>
          </a:prstGeom>
        </p:spPr>
      </p:pic>
    </p:spTree>
    <p:extLst>
      <p:ext uri="{BB962C8B-B14F-4D97-AF65-F5344CB8AC3E}">
        <p14:creationId xmlns:p14="http://schemas.microsoft.com/office/powerpoint/2010/main" val="1871035710"/>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200" b="1" dirty="0">
                <a:solidFill>
                  <a:schemeClr val="bg1"/>
                </a:solidFill>
                <a:latin typeface="Arial" pitchFamily="34" charset="0"/>
                <a:ea typeface="Tahoma" pitchFamily="34" charset="0"/>
                <a:cs typeface="Arial" pitchFamily="34" charset="0"/>
              </a:rPr>
              <a:t> </a:t>
            </a:r>
            <a:r>
              <a:rPr lang="en-US" sz="3200" b="1" dirty="0" smtClean="0">
                <a:solidFill>
                  <a:schemeClr val="bg1"/>
                </a:solidFill>
                <a:latin typeface="Arial" pitchFamily="34" charset="0"/>
                <a:ea typeface="Tahoma" pitchFamily="34" charset="0"/>
                <a:cs typeface="Arial" pitchFamily="34" charset="0"/>
              </a:rPr>
              <a:t>1. ĐỊNH NGHĨA</a:t>
            </a:r>
            <a:endParaRPr lang="en-US" sz="32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666750"/>
            <a:ext cx="9144000" cy="4476750"/>
          </a:xfrm>
        </p:spPr>
        <p:txBody>
          <a:bodyPr>
            <a:noAutofit/>
          </a:bodyPr>
          <a:lstStyle/>
          <a:p>
            <a:pPr algn="just">
              <a:spcBef>
                <a:spcPts val="0"/>
              </a:spcBef>
              <a:tabLst>
                <a:tab pos="228600" algn="l"/>
              </a:tabLst>
            </a:pPr>
            <a:endParaRPr lang="en-US" dirty="0">
              <a:solidFill>
                <a:srgbClr val="000099"/>
              </a:solidFill>
              <a:latin typeface="Arial" pitchFamily="34" charset="0"/>
              <a:cs typeface="Arial" pitchFamily="34" charset="0"/>
            </a:endParaRPr>
          </a:p>
          <a:p>
            <a:pPr algn="just">
              <a:spcBef>
                <a:spcPts val="0"/>
              </a:spcBef>
              <a:tabLst>
                <a:tab pos="228600" algn="l"/>
              </a:tabLst>
            </a:pPr>
            <a:endParaRPr lang="en-US" dirty="0">
              <a:solidFill>
                <a:srgbClr val="000099"/>
              </a:solidFill>
              <a:latin typeface="Arial" pitchFamily="34" charset="0"/>
              <a:cs typeface="Arial" pitchFamily="34" charset="0"/>
            </a:endParaRPr>
          </a:p>
          <a:p>
            <a:pPr>
              <a:spcBef>
                <a:spcPts val="0"/>
              </a:spcBef>
              <a:tabLst>
                <a:tab pos="228600" algn="l"/>
              </a:tabLst>
            </a:pPr>
            <a:r>
              <a:rPr lang="en-US" b="1" dirty="0" err="1" smtClean="0">
                <a:solidFill>
                  <a:srgbClr val="FF0000"/>
                </a:solidFill>
                <a:latin typeface="Arial" pitchFamily="34" charset="0"/>
                <a:cs typeface="Arial" pitchFamily="34" charset="0"/>
              </a:rPr>
              <a:t>Câu</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hỏi</a:t>
            </a:r>
            <a:r>
              <a:rPr lang="en-US" b="1" dirty="0" smtClean="0">
                <a:solidFill>
                  <a:srgbClr val="FF0000"/>
                </a:solidFill>
                <a:latin typeface="Arial" pitchFamily="34" charset="0"/>
                <a:cs typeface="Arial" pitchFamily="34" charset="0"/>
              </a:rPr>
              <a:t> 2: </a:t>
            </a:r>
            <a:endParaRPr lang="en-US" b="1" dirty="0">
              <a:solidFill>
                <a:srgbClr val="FF0000"/>
              </a:solidFill>
              <a:latin typeface="Arial" pitchFamily="34" charset="0"/>
              <a:cs typeface="Arial" pitchFamily="34" charset="0"/>
            </a:endParaRPr>
          </a:p>
          <a:p>
            <a:pPr>
              <a:lnSpc>
                <a:spcPct val="150000"/>
              </a:lnSpc>
              <a:spcBef>
                <a:spcPts val="0"/>
              </a:spcBef>
              <a:tabLst>
                <a:tab pos="228600" algn="l"/>
              </a:tabLst>
            </a:pPr>
            <a:r>
              <a:rPr lang="en-US" b="1" dirty="0" err="1" smtClean="0">
                <a:solidFill>
                  <a:srgbClr val="0000FF"/>
                </a:solidFill>
                <a:latin typeface="Arial" pitchFamily="34" charset="0"/>
                <a:cs typeface="Arial" pitchFamily="34" charset="0"/>
              </a:rPr>
              <a:t>Hãy</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kể</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các</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nguyên</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nhân</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gây</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ra</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vết</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thương</a:t>
            </a:r>
            <a:r>
              <a:rPr lang="en-US" b="1" dirty="0" smtClean="0">
                <a:solidFill>
                  <a:srgbClr val="0000FF"/>
                </a:solidFill>
                <a:latin typeface="Arial" pitchFamily="34" charset="0"/>
                <a:cs typeface="Arial" pitchFamily="34" charset="0"/>
              </a:rPr>
              <a:t>?</a:t>
            </a:r>
            <a:endParaRPr lang="vi-VN" dirty="0">
              <a:solidFill>
                <a:srgbClr val="0000FF"/>
              </a:solidFill>
              <a:latin typeface="Arial" pitchFamily="34" charset="0"/>
              <a:cs typeface="Arial" pitchFamily="34" charset="0"/>
            </a:endParaRPr>
          </a:p>
          <a:p>
            <a:pPr marL="285750" lvl="0" indent="-285750" algn="just">
              <a:spcBef>
                <a:spcPts val="0"/>
              </a:spcBef>
              <a:spcAft>
                <a:spcPts val="0"/>
              </a:spcAft>
              <a:tabLst>
                <a:tab pos="228600" algn="l"/>
              </a:tabLst>
            </a:pPr>
            <a:endParaRPr lang="en-US" dirty="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7</a:t>
            </a:fld>
            <a:endParaRPr lang="en-US"/>
          </a:p>
        </p:txBody>
      </p:sp>
    </p:spTree>
    <p:extLst>
      <p:ext uri="{BB962C8B-B14F-4D97-AF65-F5344CB8AC3E}">
        <p14:creationId xmlns:p14="http://schemas.microsoft.com/office/powerpoint/2010/main" val="2128792635"/>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200" b="1" dirty="0">
                <a:solidFill>
                  <a:schemeClr val="bg1"/>
                </a:solidFill>
                <a:latin typeface="Arial" pitchFamily="34" charset="0"/>
                <a:ea typeface="Tahoma" pitchFamily="34" charset="0"/>
                <a:cs typeface="Arial" pitchFamily="34" charset="0"/>
              </a:rPr>
              <a:t> </a:t>
            </a:r>
            <a:r>
              <a:rPr lang="en-US" sz="3200" b="1" dirty="0" smtClean="0">
                <a:solidFill>
                  <a:schemeClr val="bg1"/>
                </a:solidFill>
                <a:latin typeface="Arial" pitchFamily="34" charset="0"/>
                <a:ea typeface="Tahoma" pitchFamily="34" charset="0"/>
                <a:cs typeface="Arial" pitchFamily="34" charset="0"/>
              </a:rPr>
              <a:t>2. NGUYÊN NHÂN</a:t>
            </a:r>
            <a:endParaRPr lang="en-US" sz="32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304800" y="666750"/>
            <a:ext cx="8382000" cy="4476750"/>
          </a:xfrm>
        </p:spPr>
        <p:txBody>
          <a:bodyPr>
            <a:noAutofit/>
          </a:bodyPr>
          <a:lstStyle/>
          <a:p>
            <a:pPr marL="457200" lvl="0" indent="-457200" algn="just">
              <a:spcBef>
                <a:spcPts val="0"/>
              </a:spcBef>
              <a:spcAft>
                <a:spcPts val="0"/>
              </a:spcAft>
              <a:buFont typeface="Wingdings" panose="05000000000000000000" pitchFamily="2" charset="2"/>
              <a:buChar char="ü"/>
              <a:tabLst>
                <a:tab pos="228600" algn="l"/>
              </a:tabLst>
            </a:pPr>
            <a:r>
              <a:rPr lang="en-US" dirty="0" smtClean="0">
                <a:solidFill>
                  <a:srgbClr val="0000FF"/>
                </a:solidFill>
                <a:latin typeface="Arial" panose="020B0604020202020204" pitchFamily="34" charset="0"/>
                <a:cs typeface="Arial" panose="020B0604020202020204" pitchFamily="34" charset="0"/>
              </a:rPr>
              <a:t>Do </a:t>
            </a:r>
            <a:r>
              <a:rPr lang="en-US" dirty="0" err="1" smtClean="0">
                <a:solidFill>
                  <a:srgbClr val="0000FF"/>
                </a:solidFill>
                <a:latin typeface="Arial" panose="020B0604020202020204" pitchFamily="34" charset="0"/>
                <a:cs typeface="Arial" panose="020B0604020202020204" pitchFamily="34" charset="0"/>
              </a:rPr>
              <a:t>nhân</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viên</a:t>
            </a:r>
            <a:r>
              <a:rPr lang="en-US" dirty="0" smtClean="0">
                <a:solidFill>
                  <a:srgbClr val="0000FF"/>
                </a:solidFill>
                <a:latin typeface="Arial" panose="020B0604020202020204" pitchFamily="34" charset="0"/>
                <a:cs typeface="Arial" panose="020B0604020202020204" pitchFamily="34" charset="0"/>
              </a:rPr>
              <a:t> y </a:t>
            </a:r>
            <a:r>
              <a:rPr lang="en-US" dirty="0" err="1" smtClean="0">
                <a:solidFill>
                  <a:srgbClr val="0000FF"/>
                </a:solidFill>
                <a:latin typeface="Arial" panose="020B0604020202020204" pitchFamily="34" charset="0"/>
                <a:cs typeface="Arial" panose="020B0604020202020204" pitchFamily="34" charset="0"/>
              </a:rPr>
              <a:t>tế</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phẫu</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thuật</a:t>
            </a:r>
            <a:r>
              <a:rPr lang="en-US" dirty="0" smtClean="0">
                <a:solidFill>
                  <a:srgbClr val="0000FF"/>
                </a:solidFill>
                <a:latin typeface="Arial" panose="020B0604020202020204" pitchFamily="34" charset="0"/>
                <a:cs typeface="Arial" panose="020B0604020202020204" pitchFamily="34" charset="0"/>
              </a:rPr>
              <a:t>.</a:t>
            </a:r>
          </a:p>
          <a:p>
            <a:pPr marL="457200" lvl="0" indent="-457200" algn="just">
              <a:spcBef>
                <a:spcPts val="0"/>
              </a:spcBef>
              <a:spcAft>
                <a:spcPts val="0"/>
              </a:spcAft>
              <a:buFont typeface="Wingdings" panose="05000000000000000000" pitchFamily="2" charset="2"/>
              <a:buChar char="ü"/>
              <a:tabLst>
                <a:tab pos="228600" algn="l"/>
              </a:tabLst>
            </a:pPr>
            <a:r>
              <a:rPr lang="en-US" dirty="0" smtClean="0">
                <a:solidFill>
                  <a:srgbClr val="0000FF"/>
                </a:solidFill>
                <a:latin typeface="Arial" panose="020B0604020202020204" pitchFamily="34" charset="0"/>
                <a:cs typeface="Arial" panose="020B0604020202020204" pitchFamily="34" charset="0"/>
              </a:rPr>
              <a:t>Do </a:t>
            </a:r>
            <a:r>
              <a:rPr lang="en-US" dirty="0" err="1" smtClean="0">
                <a:solidFill>
                  <a:srgbClr val="0000FF"/>
                </a:solidFill>
                <a:latin typeface="Arial" panose="020B0604020202020204" pitchFamily="34" charset="0"/>
                <a:cs typeface="Arial" panose="020B0604020202020204" pitchFamily="34" charset="0"/>
              </a:rPr>
              <a:t>tì</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đè</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loét</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ép</a:t>
            </a:r>
            <a:r>
              <a:rPr lang="en-US" dirty="0" smtClean="0">
                <a:solidFill>
                  <a:srgbClr val="0000FF"/>
                </a:solidFill>
                <a:latin typeface="Arial" panose="020B0604020202020204" pitchFamily="34" charset="0"/>
                <a:cs typeface="Arial" panose="020B0604020202020204" pitchFamily="34" charset="0"/>
              </a:rPr>
              <a:t>.</a:t>
            </a:r>
          </a:p>
          <a:p>
            <a:pPr marL="457200" lvl="0" indent="-457200" algn="just">
              <a:spcBef>
                <a:spcPts val="0"/>
              </a:spcBef>
              <a:spcAft>
                <a:spcPts val="0"/>
              </a:spcAft>
              <a:buFont typeface="Wingdings" panose="05000000000000000000" pitchFamily="2" charset="2"/>
              <a:buChar char="ü"/>
              <a:tabLst>
                <a:tab pos="228600" algn="l"/>
              </a:tabLst>
            </a:pPr>
            <a:r>
              <a:rPr lang="en-US" dirty="0" smtClean="0">
                <a:solidFill>
                  <a:srgbClr val="0000FF"/>
                </a:solidFill>
                <a:latin typeface="Arial" panose="020B0604020202020204" pitchFamily="34" charset="0"/>
                <a:cs typeface="Arial" panose="020B0604020202020204" pitchFamily="34" charset="0"/>
              </a:rPr>
              <a:t>Do </a:t>
            </a:r>
            <a:r>
              <a:rPr lang="en-US" dirty="0" err="1" smtClean="0">
                <a:solidFill>
                  <a:srgbClr val="0000FF"/>
                </a:solidFill>
                <a:latin typeface="Arial" panose="020B0604020202020204" pitchFamily="34" charset="0"/>
                <a:cs typeface="Arial" panose="020B0604020202020204" pitchFamily="34" charset="0"/>
              </a:rPr>
              <a:t>chấn</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thương</a:t>
            </a:r>
            <a:r>
              <a:rPr lang="en-US" dirty="0" smtClean="0">
                <a:solidFill>
                  <a:srgbClr val="0000FF"/>
                </a:solidFill>
                <a:latin typeface="Arial" panose="020B0604020202020204" pitchFamily="34" charset="0"/>
                <a:cs typeface="Arial" panose="020B0604020202020204" pitchFamily="34" charset="0"/>
              </a:rPr>
              <a:t>: tai </a:t>
            </a:r>
            <a:r>
              <a:rPr lang="en-US" dirty="0" err="1" smtClean="0">
                <a:solidFill>
                  <a:srgbClr val="0000FF"/>
                </a:solidFill>
                <a:latin typeface="Arial" panose="020B0604020202020204" pitchFamily="34" charset="0"/>
                <a:cs typeface="Arial" panose="020B0604020202020204" pitchFamily="34" charset="0"/>
              </a:rPr>
              <a:t>nạn</a:t>
            </a:r>
            <a:endParaRPr lang="en-US" dirty="0" smtClean="0">
              <a:solidFill>
                <a:srgbClr val="0000FF"/>
              </a:solidFill>
              <a:latin typeface="Arial" panose="020B0604020202020204" pitchFamily="34" charset="0"/>
              <a:cs typeface="Arial" panose="020B0604020202020204" pitchFamily="34" charset="0"/>
            </a:endParaRPr>
          </a:p>
          <a:p>
            <a:pPr marL="457200" lvl="0" indent="-457200" algn="just">
              <a:spcBef>
                <a:spcPts val="0"/>
              </a:spcBef>
              <a:spcAft>
                <a:spcPts val="0"/>
              </a:spcAft>
              <a:buFont typeface="Wingdings" panose="05000000000000000000" pitchFamily="2" charset="2"/>
              <a:buChar char="ü"/>
              <a:tabLst>
                <a:tab pos="228600" algn="l"/>
              </a:tabLst>
            </a:pPr>
            <a:r>
              <a:rPr lang="en-US" dirty="0" smtClean="0">
                <a:solidFill>
                  <a:srgbClr val="0000FF"/>
                </a:solidFill>
                <a:latin typeface="Arial" panose="020B0604020202020204" pitchFamily="34" charset="0"/>
                <a:cs typeface="Arial" panose="020B0604020202020204" pitchFamily="34" charset="0"/>
              </a:rPr>
              <a:t>Do </a:t>
            </a:r>
            <a:r>
              <a:rPr lang="en-US" dirty="0" err="1" smtClean="0">
                <a:solidFill>
                  <a:srgbClr val="0000FF"/>
                </a:solidFill>
                <a:latin typeface="Arial" panose="020B0604020202020204" pitchFamily="34" charset="0"/>
                <a:cs typeface="Arial" panose="020B0604020202020204" pitchFamily="34" charset="0"/>
              </a:rPr>
              <a:t>nhiễm</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khuẩn</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đái</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tháo</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đường</a:t>
            </a:r>
            <a:endParaRPr lang="en-US" dirty="0" smtClean="0">
              <a:solidFill>
                <a:srgbClr val="0000FF"/>
              </a:solidFill>
              <a:latin typeface="Arial" panose="020B0604020202020204" pitchFamily="34" charset="0"/>
              <a:cs typeface="Arial" panose="020B0604020202020204" pitchFamily="34" charset="0"/>
            </a:endParaRPr>
          </a:p>
          <a:p>
            <a:pPr marL="285750" lvl="0" indent="-285750" algn="just">
              <a:spcBef>
                <a:spcPts val="0"/>
              </a:spcBef>
              <a:spcAft>
                <a:spcPts val="0"/>
              </a:spcAft>
              <a:tabLst>
                <a:tab pos="228600" algn="l"/>
              </a:tabLst>
            </a:pPr>
            <a:r>
              <a:rPr lang="en-US" dirty="0" smtClean="0">
                <a:solidFill>
                  <a:srgbClr val="0000FF"/>
                </a:solidFill>
                <a:latin typeface="Arial" panose="020B0604020202020204" pitchFamily="34" charset="0"/>
                <a:cs typeface="Arial" panose="020B0604020202020204" pitchFamily="34" charset="0"/>
              </a:rPr>
              <a:t>	</a:t>
            </a:r>
            <a:endParaRPr lang="en-US" dirty="0">
              <a:solidFill>
                <a:srgbClr val="0000FF"/>
              </a:solidFill>
              <a:latin typeface="Arial" panose="020B0604020202020204" pitchFamily="34" charset="0"/>
              <a:cs typeface="Arial" panose="020B0604020202020204"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8</a:t>
            </a:fld>
            <a:endParaRPr lang="en-US"/>
          </a:p>
        </p:txBody>
      </p:sp>
      <p:pic>
        <p:nvPicPr>
          <p:cNvPr id="10" name="Picture 9"/>
          <p:cNvPicPr>
            <a:picLocks noChangeAspect="1"/>
          </p:cNvPicPr>
          <p:nvPr/>
        </p:nvPicPr>
        <p:blipFill>
          <a:blip r:embed="rId5"/>
          <a:stretch>
            <a:fillRect/>
          </a:stretch>
        </p:blipFill>
        <p:spPr>
          <a:xfrm>
            <a:off x="6908972" y="733426"/>
            <a:ext cx="1847850" cy="2466975"/>
          </a:xfrm>
          <a:prstGeom prst="rect">
            <a:avLst/>
          </a:prstGeom>
        </p:spPr>
      </p:pic>
      <p:pic>
        <p:nvPicPr>
          <p:cNvPr id="11" name="Picture 10"/>
          <p:cNvPicPr>
            <a:picLocks noChangeAspect="1"/>
          </p:cNvPicPr>
          <p:nvPr/>
        </p:nvPicPr>
        <p:blipFill rotWithShape="1">
          <a:blip r:embed="rId6"/>
          <a:srcRect r="26111"/>
          <a:stretch/>
        </p:blipFill>
        <p:spPr>
          <a:xfrm>
            <a:off x="95764" y="3023631"/>
            <a:ext cx="2837325" cy="2017476"/>
          </a:xfrm>
          <a:prstGeom prst="rect">
            <a:avLst/>
          </a:prstGeom>
        </p:spPr>
      </p:pic>
      <p:pic>
        <p:nvPicPr>
          <p:cNvPr id="12" name="Picture 11"/>
          <p:cNvPicPr>
            <a:picLocks noChangeAspect="1"/>
          </p:cNvPicPr>
          <p:nvPr/>
        </p:nvPicPr>
        <p:blipFill>
          <a:blip r:embed="rId7"/>
          <a:stretch>
            <a:fillRect/>
          </a:stretch>
        </p:blipFill>
        <p:spPr>
          <a:xfrm>
            <a:off x="3029485" y="3023631"/>
            <a:ext cx="2658248" cy="1988370"/>
          </a:xfrm>
          <a:prstGeom prst="rect">
            <a:avLst/>
          </a:prstGeom>
        </p:spPr>
      </p:pic>
      <p:pic>
        <p:nvPicPr>
          <p:cNvPr id="13" name="Picture 12"/>
          <p:cNvPicPr>
            <a:picLocks noChangeAspect="1"/>
          </p:cNvPicPr>
          <p:nvPr/>
        </p:nvPicPr>
        <p:blipFill>
          <a:blip r:embed="rId8">
            <a:clrChange>
              <a:clrFrom>
                <a:srgbClr val="FAFAFA"/>
              </a:clrFrom>
              <a:clrTo>
                <a:srgbClr val="FAFAFA">
                  <a:alpha val="0"/>
                </a:srgbClr>
              </a:clrTo>
            </a:clrChange>
          </a:blip>
          <a:stretch>
            <a:fillRect/>
          </a:stretch>
        </p:blipFill>
        <p:spPr>
          <a:xfrm>
            <a:off x="6230895" y="3175993"/>
            <a:ext cx="2476500" cy="1847850"/>
          </a:xfrm>
          <a:prstGeom prst="rect">
            <a:avLst/>
          </a:prstGeom>
        </p:spPr>
      </p:pic>
    </p:spTree>
    <p:extLst>
      <p:ext uri="{BB962C8B-B14F-4D97-AF65-F5344CB8AC3E}">
        <p14:creationId xmlns:p14="http://schemas.microsoft.com/office/powerpoint/2010/main" val="1625981912"/>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200" b="1" dirty="0">
                <a:solidFill>
                  <a:schemeClr val="bg1"/>
                </a:solidFill>
                <a:latin typeface="Arial" pitchFamily="34" charset="0"/>
                <a:ea typeface="Tahoma" pitchFamily="34" charset="0"/>
                <a:cs typeface="Arial" pitchFamily="34" charset="0"/>
              </a:rPr>
              <a:t> </a:t>
            </a:r>
            <a:r>
              <a:rPr lang="en-US" sz="3200" b="1" dirty="0" smtClean="0">
                <a:solidFill>
                  <a:schemeClr val="bg1"/>
                </a:solidFill>
                <a:latin typeface="Arial" pitchFamily="34" charset="0"/>
                <a:ea typeface="Tahoma" pitchFamily="34" charset="0"/>
                <a:cs typeface="Arial" pitchFamily="34" charset="0"/>
              </a:rPr>
              <a:t>3. PHÂN LOẠI VẾT THƯƠNG</a:t>
            </a:r>
            <a:endParaRPr lang="en-US" sz="32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666750"/>
            <a:ext cx="9144000" cy="4476750"/>
          </a:xfrm>
        </p:spPr>
        <p:txBody>
          <a:bodyPr>
            <a:noAutofit/>
          </a:bodyPr>
          <a:lstStyle/>
          <a:p>
            <a:pPr algn="just">
              <a:spcBef>
                <a:spcPts val="0"/>
              </a:spcBef>
              <a:tabLst>
                <a:tab pos="228600" algn="l"/>
              </a:tabLst>
            </a:pPr>
            <a:endParaRPr lang="en-US" dirty="0">
              <a:solidFill>
                <a:srgbClr val="000099"/>
              </a:solidFill>
              <a:latin typeface="Arial" pitchFamily="34" charset="0"/>
              <a:cs typeface="Arial" pitchFamily="34" charset="0"/>
            </a:endParaRPr>
          </a:p>
          <a:p>
            <a:pPr algn="just">
              <a:spcBef>
                <a:spcPts val="0"/>
              </a:spcBef>
              <a:tabLst>
                <a:tab pos="228600" algn="l"/>
              </a:tabLst>
            </a:pPr>
            <a:endParaRPr lang="en-US" dirty="0">
              <a:solidFill>
                <a:srgbClr val="000099"/>
              </a:solidFill>
              <a:latin typeface="Arial" pitchFamily="34" charset="0"/>
              <a:cs typeface="Arial" pitchFamily="34" charset="0"/>
            </a:endParaRPr>
          </a:p>
          <a:p>
            <a:pPr>
              <a:spcBef>
                <a:spcPts val="0"/>
              </a:spcBef>
              <a:tabLst>
                <a:tab pos="228600" algn="l"/>
              </a:tabLst>
            </a:pPr>
            <a:r>
              <a:rPr lang="en-US" b="1" dirty="0" err="1" smtClean="0">
                <a:solidFill>
                  <a:srgbClr val="FF0000"/>
                </a:solidFill>
                <a:latin typeface="Arial" pitchFamily="34" charset="0"/>
                <a:cs typeface="Arial" pitchFamily="34" charset="0"/>
              </a:rPr>
              <a:t>Câu</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hỏi</a:t>
            </a:r>
            <a:r>
              <a:rPr lang="en-US" b="1" dirty="0" smtClean="0">
                <a:solidFill>
                  <a:srgbClr val="FF0000"/>
                </a:solidFill>
                <a:latin typeface="Arial" pitchFamily="34" charset="0"/>
                <a:cs typeface="Arial" pitchFamily="34" charset="0"/>
              </a:rPr>
              <a:t> 3: </a:t>
            </a:r>
            <a:endParaRPr lang="en-US" b="1" dirty="0">
              <a:solidFill>
                <a:srgbClr val="FF0000"/>
              </a:solidFill>
              <a:latin typeface="Arial" pitchFamily="34" charset="0"/>
              <a:cs typeface="Arial" pitchFamily="34" charset="0"/>
            </a:endParaRPr>
          </a:p>
          <a:p>
            <a:pPr>
              <a:lnSpc>
                <a:spcPct val="150000"/>
              </a:lnSpc>
              <a:spcBef>
                <a:spcPts val="0"/>
              </a:spcBef>
              <a:tabLst>
                <a:tab pos="228600" algn="l"/>
              </a:tabLst>
            </a:pPr>
            <a:r>
              <a:rPr lang="en-US" b="1" dirty="0" err="1" smtClean="0">
                <a:solidFill>
                  <a:srgbClr val="0000FF"/>
                </a:solidFill>
                <a:latin typeface="Arial" pitchFamily="34" charset="0"/>
                <a:cs typeface="Arial" pitchFamily="34" charset="0"/>
              </a:rPr>
              <a:t>Trình</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bày</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các</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cách</a:t>
            </a:r>
            <a:r>
              <a:rPr lang="en-US" b="1" dirty="0" smtClean="0">
                <a:solidFill>
                  <a:srgbClr val="0000FF"/>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phân</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loại</a:t>
            </a:r>
            <a:r>
              <a:rPr lang="en-US" b="1" dirty="0" smtClean="0">
                <a:solidFill>
                  <a:srgbClr val="FF0000"/>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vết</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thương</a:t>
            </a:r>
            <a:r>
              <a:rPr lang="en-US" b="1" dirty="0" smtClean="0">
                <a:solidFill>
                  <a:srgbClr val="0000FF"/>
                </a:solidFill>
                <a:latin typeface="Arial" pitchFamily="34" charset="0"/>
                <a:cs typeface="Arial" pitchFamily="34" charset="0"/>
              </a:rPr>
              <a:t>?</a:t>
            </a:r>
            <a:endParaRPr lang="vi-VN" dirty="0">
              <a:solidFill>
                <a:srgbClr val="0000FF"/>
              </a:solidFill>
              <a:latin typeface="Arial" pitchFamily="34" charset="0"/>
              <a:cs typeface="Arial" pitchFamily="34" charset="0"/>
            </a:endParaRPr>
          </a:p>
          <a:p>
            <a:pPr marL="285750" lvl="0" indent="-285750" algn="just">
              <a:spcBef>
                <a:spcPts val="0"/>
              </a:spcBef>
              <a:spcAft>
                <a:spcPts val="0"/>
              </a:spcAft>
              <a:tabLst>
                <a:tab pos="228600" algn="l"/>
              </a:tabLst>
            </a:pPr>
            <a:endParaRPr lang="en-US" dirty="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9</a:t>
            </a:fld>
            <a:endParaRPr lang="en-US"/>
          </a:p>
        </p:txBody>
      </p:sp>
    </p:spTree>
    <p:extLst>
      <p:ext uri="{BB962C8B-B14F-4D97-AF65-F5344CB8AC3E}">
        <p14:creationId xmlns:p14="http://schemas.microsoft.com/office/powerpoint/2010/main" val="874746989"/>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TotalTime>
  <Words>2641</Words>
  <Application>Microsoft Office PowerPoint</Application>
  <PresentationFormat>On-screen Show (16:9)</PresentationFormat>
  <Paragraphs>400</Paragraphs>
  <Slides>37</Slides>
  <Notes>31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.VnCommercial Script</vt:lpstr>
      <vt:lpstr>.VnTime</vt:lpstr>
      <vt:lpstr>Arial</vt:lpstr>
      <vt:lpstr>Calibri</vt:lpstr>
      <vt:lpstr>MS Mincho</vt:lpstr>
      <vt:lpstr>Tahoma</vt:lpstr>
      <vt:lpstr>Times New Roman</vt:lpstr>
      <vt:lpstr>Wingdings</vt:lpstr>
      <vt:lpstr>Office Theme</vt:lpstr>
      <vt:lpstr>BỆNH VIỆN BẠCH MAI TRƯỜNG CAO ĐẲNG Y TẾ BẠCH MAI</vt:lpstr>
      <vt:lpstr>PowerPoint Presentation</vt:lpstr>
      <vt:lpstr>TRƯỜNG CAO ĐẲNG Y TẾ BẠCH MAI</vt:lpstr>
      <vt:lpstr> MỤC TIÊU BÀI HỌC</vt:lpstr>
      <vt:lpstr> 1. ĐỊNH NGHĨA</vt:lpstr>
      <vt:lpstr> 1. ĐỊNH NGHĨA</vt:lpstr>
      <vt:lpstr> 1. ĐỊNH NGHĨA</vt:lpstr>
      <vt:lpstr> 2. NGUYÊN NHÂN</vt:lpstr>
      <vt:lpstr> 3. PHÂN LOẠI VẾT THƯƠNG</vt:lpstr>
      <vt:lpstr> 3. PHÂN LOẠI VẾT THƯƠNG</vt:lpstr>
      <vt:lpstr> 3. PHÂN LOẠI VẾT THƯƠNG</vt:lpstr>
      <vt:lpstr> 3. PHÂN LOẠI VẾT THƯƠNG 3.1. Vết thương sạch </vt:lpstr>
      <vt:lpstr> 3. PHÂN LOẠI VẾT THƯƠNG 3.2. Vết thương nhiễm khuẩn </vt:lpstr>
      <vt:lpstr> 4. QUÁ TRÌNH LIỀN VẾT THƯƠNG</vt:lpstr>
      <vt:lpstr> 4. QUÁ TRÌNH LIỀN VẾT THƯƠNG</vt:lpstr>
      <vt:lpstr> 5. CÁC YẾU TỐ ẢNH HƯỞNG ĐẾN QUÁ TRÌNH LIỀN VẾT THƯƠNG</vt:lpstr>
      <vt:lpstr> 6. MỤC ĐÍCH THAY BĂNG</vt:lpstr>
      <vt:lpstr> 6. MỤC ĐÍCH THAY BĂNG</vt:lpstr>
      <vt:lpstr> 7. THỜI GIAN THAY BĂNG</vt:lpstr>
      <vt:lpstr> 8. NGUYÊN TẮC THAY BĂNG</vt:lpstr>
      <vt:lpstr> 8. NGUYÊN TẮC THAY BĂNG</vt:lpstr>
      <vt:lpstr>9. THỰC HIỆN KỸ THUẬT TÌNH HUỐNG LÂM SÀNG</vt:lpstr>
      <vt:lpstr>9. THỰC HIỆN KỸ THUẬT TÌNH HUỐNG LÂM SÀNG</vt:lpstr>
      <vt:lpstr>9. THỰC HIỆN KỸ THUẬT TÌNH HUỐNG LÂM SÀNG</vt:lpstr>
      <vt:lpstr>9. THỰC HIỆN KỸ THUẬT</vt:lpstr>
      <vt:lpstr>9. THỰC HIỆN KỸ THUẬT</vt:lpstr>
      <vt:lpstr>9. THỰC HIỆN KỸ THUẬT</vt:lpstr>
      <vt:lpstr>9. THỰC HIỆN KỸ THUẬT</vt:lpstr>
      <vt:lpstr>PowerPoint Presentation</vt:lpstr>
      <vt:lpstr>9. THỰC HIỆN KỸ THUẬT TÌNH HUỐNG LÂM SÀNG</vt:lpstr>
      <vt:lpstr>PowerPoint Presentation</vt:lpstr>
      <vt:lpstr>GHI PHIẾU CHĂM SÓC</vt:lpstr>
      <vt:lpstr> 10. TAI BIẾN, DỰ PHÒNG, XỬ TRÍ</vt:lpstr>
      <vt:lpstr>PowerPoint Presentation</vt:lpstr>
      <vt:lpstr>VIDEO</vt:lpstr>
      <vt:lpstr>11. LƯU Ý</vt:lpstr>
      <vt:lpstr>YÊU CẦU THỰC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BỆNH VIỆN BẠCH MAI TRƯỜNG CAO ĐẲNG Y TẾ BẠCH MAI</dc:title>
  <dc:creator>Admin</dc:creator>
  <cp:lastModifiedBy>Admin</cp:lastModifiedBy>
  <cp:revision>68</cp:revision>
  <cp:lastPrinted>2019-07-18T09:03:13Z</cp:lastPrinted>
  <dcterms:modified xsi:type="dcterms:W3CDTF">2020-09-11T11:05:34Z</dcterms:modified>
</cp:coreProperties>
</file>